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sbet Bloch-Sørensen" initials="LB" lastIdx="2" clrIdx="0">
    <p:extLst>
      <p:ext uri="{19B8F6BF-5375-455C-9EA6-DF929625EA0E}">
        <p15:presenceInfo xmlns:p15="http://schemas.microsoft.com/office/powerpoint/2012/main" userId="S::lbs@operate.dk::896d70d5-4b23-4101-963d-95c729f2d98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999B"/>
    <a:srgbClr val="E40046"/>
    <a:srgbClr val="53565A"/>
    <a:srgbClr val="7578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145" autoAdjust="0"/>
    <p:restoredTop sz="63807" autoAdjust="0"/>
  </p:normalViewPr>
  <p:slideViewPr>
    <p:cSldViewPr snapToGrid="0">
      <p:cViewPr varScale="1">
        <p:scale>
          <a:sx n="154" d="100"/>
          <a:sy n="154" d="100"/>
        </p:scale>
        <p:origin x="112" y="2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8C453D-9E05-4C78-9E41-B91EA69E0105}" type="datetimeFigureOut">
              <a:rPr lang="da-DK" smtClean="0"/>
              <a:t>02-08-2023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600E27-BD0D-4511-8A33-5FF5B1BCC710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6125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60C075-8768-4E59-8398-9D96C78B58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896AA1F6-FB99-454A-B2FB-4D3B7F95E7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86EB7AB3-11E9-4A50-B885-1E300B1C9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09DAF-742D-4BAB-9485-E2349FA937E2}" type="datetimeFigureOut">
              <a:rPr lang="da-DK" smtClean="0"/>
              <a:t>02-08-2023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FFD1803-6214-40FE-BDBD-DABFF0DDF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55189542-D778-462C-9807-51DCCFC16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AD44-FF0A-40AC-92E8-7749F9A74BC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5481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ADDDBD-6F5C-485D-928B-4EE3CC25E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BC4A6D19-09F8-416D-9770-9B443F1174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5BABFE2-0E72-4EA8-8F7F-1F0A2AEB0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09DAF-742D-4BAB-9485-E2349FA937E2}" type="datetimeFigureOut">
              <a:rPr lang="da-DK" smtClean="0"/>
              <a:t>02-08-2023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45826E33-BDFB-4B89-B78C-2DD70B17E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D14A1DEB-BE32-43C2-BFD4-E0772DE29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AD44-FF0A-40AC-92E8-7749F9A74BC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15899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0C1D5CA2-0F68-4245-8A4C-13F7E0C975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A19C1295-41CB-4A0F-A991-0E9C1A45D4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B2C2B6F-359F-4A19-A7B5-B3486E7EB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09DAF-742D-4BAB-9485-E2349FA937E2}" type="datetimeFigureOut">
              <a:rPr lang="da-DK" smtClean="0"/>
              <a:t>02-08-2023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35C5AF69-2411-427F-9562-8F86CA553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6F3BEE5-0466-4BC2-AEA0-E783DB58B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AD44-FF0A-40AC-92E8-7749F9A74BC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147690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0537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9C8F79-BA7C-4B2C-8FE3-99E2E433F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847C3AD5-4D39-4069-B8B4-F497C8BDD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BC9A705C-61C6-4E39-B189-3F733DD8C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09DAF-742D-4BAB-9485-E2349FA937E2}" type="datetimeFigureOut">
              <a:rPr lang="da-DK" smtClean="0"/>
              <a:t>02-08-2023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3CF70906-0FAE-42A9-82F2-0E21B6CCA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D5D413F-5EBF-4705-AA25-F4F669977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AD44-FF0A-40AC-92E8-7749F9A74BC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12718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2CC925-4413-4342-88B2-2AD9B5A58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D068F38D-D185-46D6-82D0-0A09ECF64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349DC42-4C85-49CA-8751-08289698C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09DAF-742D-4BAB-9485-E2349FA937E2}" type="datetimeFigureOut">
              <a:rPr lang="da-DK" smtClean="0"/>
              <a:t>02-08-2023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66571F1-5266-4F4D-B409-B0B0723CC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DD3D462E-003B-45AF-8822-BB016C1F4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AD44-FF0A-40AC-92E8-7749F9A74BC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35393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3E2DB7-A06F-42C1-BBB8-29C88EBF4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F8D36839-7C8F-4396-BEE6-51D0D5DE20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DEDEF47F-FE6D-4A52-9287-6DDD317B93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AD4FAB0A-0B5B-4B7E-A9FF-707E5E67E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09DAF-742D-4BAB-9485-E2349FA937E2}" type="datetimeFigureOut">
              <a:rPr lang="da-DK" smtClean="0"/>
              <a:t>02-08-2023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FB6C27A6-BC60-4487-892F-FB514C653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B4245A52-7DAF-49F3-AEA7-5FA6431D5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AD44-FF0A-40AC-92E8-7749F9A74BC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32721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E5ADAE-645D-45DC-A9AE-0473A5615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755F12B1-1050-4995-9DAF-04985BAB9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952E26F0-0946-495F-AD4C-4AE8B30B3D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1A828674-978D-4656-8DAE-891B645C52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A4100EBF-9594-4948-9D90-A6F5A06A62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5171AB83-5717-40A6-8321-64C5BEA60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09DAF-742D-4BAB-9485-E2349FA937E2}" type="datetimeFigureOut">
              <a:rPr lang="da-DK" smtClean="0"/>
              <a:t>02-08-2023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CCB592EF-5BF7-4AF2-B2BA-FE01D9A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DF93968B-0DF6-45CD-BE5F-A09087DCC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AD44-FF0A-40AC-92E8-7749F9A74BC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77938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57E2D7-B146-4412-A2B3-CD0E8D03C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170F0C51-5BFA-45ED-BB20-D05CEE624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09DAF-742D-4BAB-9485-E2349FA937E2}" type="datetimeFigureOut">
              <a:rPr lang="da-DK" smtClean="0"/>
              <a:t>02-08-2023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3039C2F7-72AE-4A74-A717-1A09D4BDC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DD6289C6-F966-4A32-8E5A-669D047DA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AD44-FF0A-40AC-92E8-7749F9A74BC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69407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6B5D9228-3739-4DD9-94A3-7AA8D6BCF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09DAF-742D-4BAB-9485-E2349FA937E2}" type="datetimeFigureOut">
              <a:rPr lang="da-DK" smtClean="0"/>
              <a:t>02-08-2023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2910FF55-74E9-4224-B1BD-A684592AF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CE07E399-37AB-41FD-A9C3-E631DA186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AD44-FF0A-40AC-92E8-7749F9A74BC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73040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228C46-0D35-4D15-A615-08488E3D1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F081C00B-E814-45A1-9BFB-14B7CF63E7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3F7A2BEE-B0E2-48CE-96D6-78BA7903B8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6BF3DD5D-1C40-415B-9451-F9B8335A6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09DAF-742D-4BAB-9485-E2349FA937E2}" type="datetimeFigureOut">
              <a:rPr lang="da-DK" smtClean="0"/>
              <a:t>02-08-2023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6AE41134-B878-4C82-9585-5CC25581D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D721D2E1-8339-4E98-B5A6-CBBA436B2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AD44-FF0A-40AC-92E8-7749F9A74BC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74794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2DF520-8986-4D55-9F4B-CC32C4842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4FDE5AE0-93FC-4269-B32D-62CF4E20F2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5C53E21F-B8EE-4559-9CB5-3910DC7629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4F29575C-6D7D-4F03-9B60-C17BC2CD9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09DAF-742D-4BAB-9485-E2349FA937E2}" type="datetimeFigureOut">
              <a:rPr lang="da-DK" smtClean="0"/>
              <a:t>02-08-2023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64BDE879-FAEF-4F1F-A189-E2502962B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3EB7AABB-2B94-4515-815A-18F3FB047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AD44-FF0A-40AC-92E8-7749F9A74BC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24771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41DABBFC-E96A-4D51-B46B-FC48A0CF8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D1344635-AF9A-46B6-B48B-0E86B62CED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FA4D920-3EDC-4708-B9BC-8B77B70EBD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809DAF-742D-4BAB-9485-E2349FA937E2}" type="datetimeFigureOut">
              <a:rPr lang="da-DK" smtClean="0"/>
              <a:t>02-08-2023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2C8ECFA4-4A13-42AF-BCE9-12BEA37E2C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BAA00D4-8770-4F3F-AA7A-781CD258EA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EAD44-FF0A-40AC-92E8-7749F9A74BC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07843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169696" y="311254"/>
            <a:ext cx="3243580" cy="750847"/>
          </a:xfrm>
          <a:prstGeom prst="rect">
            <a:avLst/>
          </a:prstGeom>
        </p:spPr>
        <p:txBody>
          <a:bodyPr vert="horz" wrap="square" lIns="0" tIns="12065" rIns="0" bIns="0" rtlCol="0" anchor="ctr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da-DK" dirty="0">
                <a:latin typeface="Barlow Black" panose="00000A00000000000000" pitchFamily="2" charset="0"/>
              </a:rPr>
              <a:t>Invitation til virtuelt  infomøde om indbrudsforebyggelse i dit boligområde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169696" y="1105349"/>
            <a:ext cx="3365500" cy="31752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lang="da-DK" sz="1200" spc="-10" dirty="0">
                <a:latin typeface="Barlow" panose="00000500000000000000" pitchFamily="2" charset="0"/>
                <a:cs typeface="Arial"/>
              </a:rPr>
              <a:t>(</a:t>
            </a:r>
            <a:r>
              <a:rPr lang="da-DK" sz="1200" spc="-10" dirty="0">
                <a:highlight>
                  <a:srgbClr val="FFFF00"/>
                </a:highlight>
                <a:latin typeface="Barlow" panose="00000500000000000000" pitchFamily="2" charset="0"/>
                <a:cs typeface="Arial"/>
              </a:rPr>
              <a:t>Kommune og politikreds</a:t>
            </a:r>
            <a:r>
              <a:rPr lang="da-DK" sz="1200" spc="-10" dirty="0">
                <a:latin typeface="Barlow" panose="00000500000000000000" pitchFamily="2" charset="0"/>
                <a:cs typeface="Arial"/>
              </a:rPr>
              <a:t>) </a:t>
            </a:r>
            <a:r>
              <a:rPr sz="1200" spc="-25" dirty="0" err="1">
                <a:latin typeface="Barlow" panose="00000500000000000000" pitchFamily="2" charset="0"/>
                <a:cs typeface="Arial"/>
              </a:rPr>
              <a:t>ønsker</a:t>
            </a:r>
            <a:r>
              <a:rPr sz="1200" spc="-25" dirty="0">
                <a:latin typeface="Barlow" panose="00000500000000000000" pitchFamily="2" charset="0"/>
                <a:cs typeface="Arial"/>
              </a:rPr>
              <a:t> </a:t>
            </a:r>
            <a:r>
              <a:rPr sz="1200" spc="-35" dirty="0">
                <a:latin typeface="Barlow" panose="00000500000000000000" pitchFamily="2" charset="0"/>
                <a:cs typeface="Arial"/>
              </a:rPr>
              <a:t>at </a:t>
            </a:r>
            <a:r>
              <a:rPr sz="1200" dirty="0" err="1">
                <a:latin typeface="Barlow" panose="00000500000000000000" pitchFamily="2" charset="0"/>
                <a:cs typeface="Arial"/>
              </a:rPr>
              <a:t>nedbringe</a:t>
            </a:r>
            <a:r>
              <a:rPr sz="1200" dirty="0">
                <a:latin typeface="Barlow" panose="00000500000000000000" pitchFamily="2" charset="0"/>
                <a:cs typeface="Arial"/>
              </a:rPr>
              <a:t> </a:t>
            </a:r>
            <a:r>
              <a:rPr sz="1200" spc="-15" dirty="0">
                <a:latin typeface="Barlow" panose="00000500000000000000" pitchFamily="2" charset="0"/>
                <a:cs typeface="Arial"/>
              </a:rPr>
              <a:t>antallet </a:t>
            </a:r>
            <a:r>
              <a:rPr sz="1200" spc="-25" dirty="0">
                <a:latin typeface="Barlow" panose="00000500000000000000" pitchFamily="2" charset="0"/>
                <a:cs typeface="Arial"/>
              </a:rPr>
              <a:t>af </a:t>
            </a:r>
            <a:r>
              <a:rPr sz="1200" spc="5" dirty="0">
                <a:latin typeface="Barlow" panose="00000500000000000000" pitchFamily="2" charset="0"/>
                <a:cs typeface="Arial"/>
              </a:rPr>
              <a:t>indbrud </a:t>
            </a:r>
            <a:r>
              <a:rPr sz="1200" dirty="0">
                <a:latin typeface="Barlow" panose="00000500000000000000" pitchFamily="2" charset="0"/>
                <a:cs typeface="Arial"/>
              </a:rPr>
              <a:t>i </a:t>
            </a:r>
            <a:r>
              <a:rPr sz="1200" spc="-10" dirty="0">
                <a:latin typeface="Barlow" panose="00000500000000000000" pitchFamily="2" charset="0"/>
                <a:cs typeface="Arial"/>
              </a:rPr>
              <a:t>private </a:t>
            </a:r>
            <a:r>
              <a:rPr sz="1200" spc="-5" dirty="0">
                <a:latin typeface="Barlow" panose="00000500000000000000" pitchFamily="2" charset="0"/>
                <a:cs typeface="Arial"/>
              </a:rPr>
              <a:t>hjem </a:t>
            </a:r>
            <a:r>
              <a:rPr sz="1200" dirty="0">
                <a:latin typeface="Barlow" panose="00000500000000000000" pitchFamily="2" charset="0"/>
                <a:cs typeface="Arial"/>
              </a:rPr>
              <a:t>med </a:t>
            </a:r>
            <a:r>
              <a:rPr lang="da-DK" sz="1200" dirty="0">
                <a:highlight>
                  <a:srgbClr val="FFFF00"/>
                </a:highlight>
                <a:latin typeface="Barlow" panose="00000500000000000000" pitchFamily="2" charset="0"/>
                <a:cs typeface="Arial"/>
              </a:rPr>
              <a:t>(indsæt målsætning fra partnerskabskontrakt</a:t>
            </a:r>
            <a:r>
              <a:rPr lang="da-DK" sz="1200" dirty="0">
                <a:latin typeface="Barlow" panose="00000500000000000000" pitchFamily="2" charset="0"/>
                <a:cs typeface="Arial"/>
              </a:rPr>
              <a:t>).</a:t>
            </a:r>
            <a:endParaRPr sz="1200" dirty="0">
              <a:latin typeface="Barlow" panose="00000500000000000000" pitchFamily="2" charset="0"/>
              <a:cs typeface="Arial"/>
            </a:endParaRPr>
          </a:p>
          <a:p>
            <a:pPr>
              <a:lnSpc>
                <a:spcPct val="100000"/>
              </a:lnSpc>
            </a:pPr>
            <a:endParaRPr sz="1250" dirty="0">
              <a:latin typeface="Barlow" panose="00000500000000000000" pitchFamily="2" charset="0"/>
              <a:cs typeface="Arial"/>
            </a:endParaRPr>
          </a:p>
          <a:p>
            <a:pPr marL="12700" marR="5080"/>
            <a:r>
              <a:rPr sz="1200" spc="-30" dirty="0">
                <a:latin typeface="Barlow" panose="00000500000000000000" pitchFamily="2" charset="0"/>
                <a:cs typeface="Arial"/>
              </a:rPr>
              <a:t>Vi </a:t>
            </a:r>
            <a:r>
              <a:rPr sz="1200" spc="-15" dirty="0">
                <a:latin typeface="Barlow" panose="00000500000000000000" pitchFamily="2" charset="0"/>
                <a:cs typeface="Arial"/>
              </a:rPr>
              <a:t>kan ikke </a:t>
            </a:r>
            <a:r>
              <a:rPr sz="1200" spc="-20" dirty="0">
                <a:latin typeface="Barlow" panose="00000500000000000000" pitchFamily="2" charset="0"/>
                <a:cs typeface="Arial"/>
              </a:rPr>
              <a:t>nå </a:t>
            </a:r>
            <a:r>
              <a:rPr sz="1200" spc="-10" dirty="0">
                <a:latin typeface="Barlow" panose="00000500000000000000" pitchFamily="2" charset="0"/>
                <a:cs typeface="Arial"/>
              </a:rPr>
              <a:t>målet </a:t>
            </a:r>
            <a:r>
              <a:rPr sz="1200" spc="-20" dirty="0">
                <a:latin typeface="Barlow" panose="00000500000000000000" pitchFamily="2" charset="0"/>
                <a:cs typeface="Arial"/>
              </a:rPr>
              <a:t>alene </a:t>
            </a:r>
            <a:r>
              <a:rPr sz="1200" spc="-70" dirty="0">
                <a:latin typeface="Barlow" panose="00000500000000000000" pitchFamily="2" charset="0"/>
                <a:cs typeface="Arial"/>
              </a:rPr>
              <a:t>– </a:t>
            </a:r>
            <a:r>
              <a:rPr sz="1200" spc="5" dirty="0">
                <a:latin typeface="Barlow" panose="00000500000000000000" pitchFamily="2" charset="0"/>
                <a:cs typeface="Arial"/>
              </a:rPr>
              <a:t>og </a:t>
            </a:r>
            <a:r>
              <a:rPr sz="1200" spc="-15" dirty="0">
                <a:latin typeface="Barlow" panose="00000500000000000000" pitchFamily="2" charset="0"/>
                <a:cs typeface="Arial"/>
              </a:rPr>
              <a:t>selvom </a:t>
            </a:r>
            <a:r>
              <a:rPr sz="1200" spc="5" dirty="0">
                <a:latin typeface="Barlow" panose="00000500000000000000" pitchFamily="2" charset="0"/>
                <a:cs typeface="Arial"/>
              </a:rPr>
              <a:t>indbruds-  </a:t>
            </a:r>
            <a:r>
              <a:rPr sz="1200" spc="-10" dirty="0">
                <a:latin typeface="Barlow" panose="00000500000000000000" pitchFamily="2" charset="0"/>
                <a:cs typeface="Arial"/>
              </a:rPr>
              <a:t>tallene </a:t>
            </a:r>
            <a:r>
              <a:rPr sz="1200" spc="10" dirty="0">
                <a:latin typeface="Barlow" panose="00000500000000000000" pitchFamily="2" charset="0"/>
                <a:cs typeface="Arial"/>
              </a:rPr>
              <a:t>er </a:t>
            </a:r>
            <a:r>
              <a:rPr sz="1200" spc="-10" dirty="0">
                <a:latin typeface="Barlow" panose="00000500000000000000" pitchFamily="2" charset="0"/>
                <a:cs typeface="Arial"/>
              </a:rPr>
              <a:t>faldende, </a:t>
            </a:r>
            <a:r>
              <a:rPr sz="1200" spc="-5" dirty="0">
                <a:latin typeface="Barlow" panose="00000500000000000000" pitchFamily="2" charset="0"/>
                <a:cs typeface="Arial"/>
              </a:rPr>
              <a:t>har </a:t>
            </a:r>
            <a:r>
              <a:rPr sz="1200" spc="-10" dirty="0">
                <a:latin typeface="Barlow" panose="00000500000000000000" pitchFamily="2" charset="0"/>
                <a:cs typeface="Arial"/>
              </a:rPr>
              <a:t>vi stadig </a:t>
            </a:r>
            <a:r>
              <a:rPr sz="1200" spc="10" dirty="0">
                <a:latin typeface="Barlow" panose="00000500000000000000" pitchFamily="2" charset="0"/>
                <a:cs typeface="Arial"/>
              </a:rPr>
              <a:t>brug </a:t>
            </a:r>
            <a:r>
              <a:rPr sz="1200" spc="5" dirty="0">
                <a:latin typeface="Barlow" panose="00000500000000000000" pitchFamily="2" charset="0"/>
                <a:cs typeface="Arial"/>
              </a:rPr>
              <a:t>for </a:t>
            </a:r>
            <a:r>
              <a:rPr sz="1200" dirty="0">
                <a:latin typeface="Barlow" panose="00000500000000000000" pitchFamily="2" charset="0"/>
                <a:cs typeface="Arial"/>
              </a:rPr>
              <a:t>din </a:t>
            </a:r>
            <a:r>
              <a:rPr sz="1200" spc="-10" dirty="0" err="1">
                <a:latin typeface="Barlow" panose="00000500000000000000" pitchFamily="2" charset="0"/>
                <a:cs typeface="Arial"/>
              </a:rPr>
              <a:t>hjælp</a:t>
            </a:r>
            <a:r>
              <a:rPr sz="1200" spc="-10" dirty="0">
                <a:latin typeface="Barlow" panose="00000500000000000000" pitchFamily="2" charset="0"/>
                <a:cs typeface="Arial"/>
              </a:rPr>
              <a:t>.</a:t>
            </a:r>
            <a:r>
              <a:rPr lang="da-DK" sz="1200" spc="-10" dirty="0">
                <a:latin typeface="Barlow" panose="00000500000000000000" pitchFamily="2" charset="0"/>
                <a:cs typeface="Arial"/>
              </a:rPr>
              <a:t> Der er meget, du selv kan gøre for mindske chancen for indbrud i dit hus. </a:t>
            </a:r>
            <a:endParaRPr sz="1200" dirty="0">
              <a:latin typeface="Barlow" panose="00000500000000000000" pitchFamily="2" charset="0"/>
              <a:cs typeface="Arial"/>
            </a:endParaRPr>
          </a:p>
          <a:p>
            <a:pPr>
              <a:spcBef>
                <a:spcPts val="5"/>
              </a:spcBef>
            </a:pPr>
            <a:endParaRPr sz="1250" dirty="0">
              <a:latin typeface="Barlow" panose="00000500000000000000" pitchFamily="2" charset="0"/>
              <a:cs typeface="Arial"/>
            </a:endParaRPr>
          </a:p>
          <a:p>
            <a:pPr marL="12700" marR="5080"/>
            <a:r>
              <a:rPr lang="da-DK" sz="1200" spc="-15" dirty="0">
                <a:latin typeface="Barlow" panose="00000500000000000000" pitchFamily="2" charset="0"/>
                <a:cs typeface="Arial"/>
              </a:rPr>
              <a:t>Du </a:t>
            </a:r>
            <a:r>
              <a:rPr lang="da-DK" sz="1200" spc="-10" dirty="0">
                <a:latin typeface="Barlow" panose="00000500000000000000" pitchFamily="2" charset="0"/>
                <a:cs typeface="Arial"/>
              </a:rPr>
              <a:t>inviteres </a:t>
            </a:r>
            <a:r>
              <a:rPr lang="da-DK" sz="1200" spc="10" dirty="0">
                <a:latin typeface="Barlow" panose="00000500000000000000" pitchFamily="2" charset="0"/>
                <a:cs typeface="Arial"/>
              </a:rPr>
              <a:t>derfor </a:t>
            </a:r>
            <a:r>
              <a:rPr lang="da-DK" sz="1200" dirty="0">
                <a:latin typeface="Barlow" panose="00000500000000000000" pitchFamily="2" charset="0"/>
                <a:cs typeface="Arial"/>
              </a:rPr>
              <a:t>til </a:t>
            </a:r>
            <a:r>
              <a:rPr lang="da-DK" sz="1200" spc="-5" dirty="0">
                <a:latin typeface="Barlow" panose="00000500000000000000" pitchFamily="2" charset="0"/>
                <a:cs typeface="Arial"/>
              </a:rPr>
              <a:t>et </a:t>
            </a:r>
            <a:r>
              <a:rPr lang="da-DK" sz="1200" dirty="0">
                <a:latin typeface="Barlow" panose="00000500000000000000" pitchFamily="2" charset="0"/>
                <a:cs typeface="Arial"/>
              </a:rPr>
              <a:t>digitalt </a:t>
            </a:r>
            <a:r>
              <a:rPr lang="da-DK" sz="1200" spc="-15" dirty="0">
                <a:latin typeface="Barlow" panose="00000500000000000000" pitchFamily="2" charset="0"/>
                <a:cs typeface="Arial"/>
              </a:rPr>
              <a:t>infomøde, </a:t>
            </a:r>
            <a:r>
              <a:rPr lang="da-DK" sz="1200" spc="-5" dirty="0">
                <a:latin typeface="Barlow" panose="00000500000000000000" pitchFamily="2" charset="0"/>
                <a:cs typeface="Arial"/>
              </a:rPr>
              <a:t>hvor  </a:t>
            </a:r>
            <a:r>
              <a:rPr lang="da-DK" sz="1200" dirty="0">
                <a:latin typeface="Barlow" panose="00000500000000000000" pitchFamily="2" charset="0"/>
                <a:cs typeface="Arial"/>
              </a:rPr>
              <a:t>kommune og politi deler </a:t>
            </a:r>
            <a:r>
              <a:rPr lang="da-DK" sz="1200" spc="-5" dirty="0">
                <a:latin typeface="Barlow" panose="00000500000000000000" pitchFamily="2" charset="0"/>
                <a:cs typeface="Arial"/>
              </a:rPr>
              <a:t>viden </a:t>
            </a:r>
            <a:r>
              <a:rPr lang="da-DK" sz="1200" dirty="0">
                <a:latin typeface="Barlow" panose="00000500000000000000" pitchFamily="2" charset="0"/>
                <a:cs typeface="Arial"/>
              </a:rPr>
              <a:t>om </a:t>
            </a:r>
            <a:r>
              <a:rPr lang="da-DK" sz="1200" spc="-5" dirty="0">
                <a:latin typeface="Barlow" panose="00000500000000000000" pitchFamily="2" charset="0"/>
                <a:cs typeface="Arial"/>
              </a:rPr>
              <a:t>indbrudssituationen </a:t>
            </a:r>
            <a:r>
              <a:rPr lang="da-DK" sz="1200" dirty="0">
                <a:latin typeface="Barlow" panose="00000500000000000000" pitchFamily="2" charset="0"/>
                <a:cs typeface="Arial"/>
              </a:rPr>
              <a:t>i  </a:t>
            </a:r>
            <a:r>
              <a:rPr lang="da-DK" sz="1200" spc="-5" dirty="0">
                <a:highlight>
                  <a:srgbClr val="FFFF00"/>
                </a:highlight>
                <a:latin typeface="Barlow" panose="00000500000000000000" pitchFamily="2" charset="0"/>
                <a:cs typeface="Arial"/>
              </a:rPr>
              <a:t>OMRÅDE</a:t>
            </a:r>
            <a:r>
              <a:rPr lang="da-DK" sz="1200" spc="-5" dirty="0">
                <a:latin typeface="Barlow" panose="00000500000000000000" pitchFamily="2" charset="0"/>
                <a:cs typeface="Arial"/>
              </a:rPr>
              <a:t> </a:t>
            </a:r>
            <a:r>
              <a:rPr lang="da-DK" sz="1200" spc="-70" dirty="0">
                <a:latin typeface="Barlow" panose="00000500000000000000" pitchFamily="2" charset="0"/>
                <a:cs typeface="Arial"/>
              </a:rPr>
              <a:t>– </a:t>
            </a:r>
            <a:r>
              <a:rPr lang="da-DK" sz="1200" spc="5" dirty="0">
                <a:latin typeface="Barlow" panose="00000500000000000000" pitchFamily="2" charset="0"/>
                <a:cs typeface="Arial"/>
              </a:rPr>
              <a:t>og </a:t>
            </a:r>
            <a:r>
              <a:rPr lang="da-DK" sz="1200" spc="-15" dirty="0">
                <a:latin typeface="Barlow" panose="00000500000000000000" pitchFamily="2" charset="0"/>
                <a:cs typeface="Arial"/>
              </a:rPr>
              <a:t>en forebyggelsesekspert fra Bo trygt </a:t>
            </a:r>
            <a:r>
              <a:rPr lang="da-DK" sz="1200" spc="-5" dirty="0">
                <a:latin typeface="Barlow" panose="00000500000000000000" pitchFamily="2" charset="0"/>
                <a:cs typeface="Arial"/>
              </a:rPr>
              <a:t>giver </a:t>
            </a:r>
            <a:r>
              <a:rPr lang="da-DK" sz="1200" spc="5" dirty="0">
                <a:latin typeface="Barlow" panose="00000500000000000000" pitchFamily="2" charset="0"/>
                <a:cs typeface="Arial"/>
              </a:rPr>
              <a:t>dig </a:t>
            </a:r>
            <a:r>
              <a:rPr lang="da-DK" sz="1200" dirty="0">
                <a:latin typeface="Barlow" panose="00000500000000000000" pitchFamily="2" charset="0"/>
                <a:cs typeface="Arial"/>
              </a:rPr>
              <a:t>råd </a:t>
            </a:r>
            <a:r>
              <a:rPr lang="da-DK" sz="1200" spc="-20" dirty="0">
                <a:latin typeface="Barlow" panose="00000500000000000000" pitchFamily="2" charset="0"/>
                <a:cs typeface="Arial"/>
              </a:rPr>
              <a:t>til,  </a:t>
            </a:r>
            <a:r>
              <a:rPr lang="da-DK" sz="1200" spc="-10" dirty="0">
                <a:latin typeface="Barlow" panose="00000500000000000000" pitchFamily="2" charset="0"/>
                <a:cs typeface="Arial"/>
              </a:rPr>
              <a:t>hvordan </a:t>
            </a:r>
            <a:r>
              <a:rPr lang="da-DK" sz="1200" dirty="0">
                <a:latin typeface="Barlow" panose="00000500000000000000" pitchFamily="2" charset="0"/>
                <a:cs typeface="Arial"/>
              </a:rPr>
              <a:t>du </a:t>
            </a:r>
            <a:r>
              <a:rPr lang="da-DK" sz="1200" spc="-15" dirty="0">
                <a:latin typeface="Barlow" panose="00000500000000000000" pitchFamily="2" charset="0"/>
                <a:cs typeface="Arial"/>
              </a:rPr>
              <a:t>kan </a:t>
            </a:r>
            <a:r>
              <a:rPr lang="da-DK" sz="1200" spc="-25" dirty="0">
                <a:latin typeface="Barlow" panose="00000500000000000000" pitchFamily="2" charset="0"/>
                <a:cs typeface="Arial"/>
              </a:rPr>
              <a:t>øge </a:t>
            </a:r>
            <a:r>
              <a:rPr lang="da-DK" sz="1200" dirty="0">
                <a:latin typeface="Barlow" panose="00000500000000000000" pitchFamily="2" charset="0"/>
                <a:cs typeface="Arial"/>
              </a:rPr>
              <a:t>din </a:t>
            </a:r>
            <a:r>
              <a:rPr lang="da-DK" sz="1200" spc="-5" dirty="0">
                <a:latin typeface="Barlow" panose="00000500000000000000" pitchFamily="2" charset="0"/>
                <a:cs typeface="Arial"/>
              </a:rPr>
              <a:t>sikkerhed </a:t>
            </a:r>
            <a:r>
              <a:rPr lang="da-DK" sz="1200" spc="5" dirty="0">
                <a:latin typeface="Barlow" panose="00000500000000000000" pitchFamily="2" charset="0"/>
                <a:cs typeface="Arial"/>
              </a:rPr>
              <a:t>mod</a:t>
            </a:r>
            <a:r>
              <a:rPr lang="da-DK" sz="1200" spc="-75" dirty="0">
                <a:latin typeface="Barlow" panose="00000500000000000000" pitchFamily="2" charset="0"/>
                <a:cs typeface="Arial"/>
              </a:rPr>
              <a:t> </a:t>
            </a:r>
            <a:r>
              <a:rPr lang="da-DK" sz="1200" dirty="0">
                <a:latin typeface="Barlow" panose="00000500000000000000" pitchFamily="2" charset="0"/>
                <a:cs typeface="Arial"/>
              </a:rPr>
              <a:t>indbrud.</a:t>
            </a:r>
          </a:p>
          <a:p>
            <a:pPr>
              <a:lnSpc>
                <a:spcPct val="100000"/>
              </a:lnSpc>
            </a:pPr>
            <a:endParaRPr sz="1250" dirty="0">
              <a:latin typeface="Barlow" panose="00000500000000000000" pitchFamily="2" charset="0"/>
              <a:cs typeface="Arial"/>
            </a:endParaRPr>
          </a:p>
          <a:p>
            <a:pPr marL="12700" marR="5715"/>
            <a:r>
              <a:rPr sz="1200" spc="-15" dirty="0">
                <a:latin typeface="Barlow" panose="00000500000000000000" pitchFamily="2" charset="0"/>
                <a:cs typeface="Arial"/>
              </a:rPr>
              <a:t>Det </a:t>
            </a:r>
            <a:r>
              <a:rPr sz="1200" spc="10" dirty="0">
                <a:latin typeface="Barlow" panose="00000500000000000000" pitchFamily="2" charset="0"/>
                <a:cs typeface="Arial"/>
              </a:rPr>
              <a:t>er </a:t>
            </a:r>
            <a:r>
              <a:rPr sz="1200" spc="-10" dirty="0">
                <a:latin typeface="Barlow" panose="00000500000000000000" pitchFamily="2" charset="0"/>
                <a:cs typeface="Arial"/>
              </a:rPr>
              <a:t>gratis </a:t>
            </a:r>
            <a:r>
              <a:rPr sz="1200" spc="-25" dirty="0">
                <a:latin typeface="Barlow" panose="00000500000000000000" pitchFamily="2" charset="0"/>
                <a:cs typeface="Arial"/>
              </a:rPr>
              <a:t>at </a:t>
            </a:r>
            <a:r>
              <a:rPr sz="1200" spc="-5" dirty="0">
                <a:latin typeface="Barlow" panose="00000500000000000000" pitchFamily="2" charset="0"/>
                <a:cs typeface="Arial"/>
              </a:rPr>
              <a:t>deltage </a:t>
            </a:r>
            <a:r>
              <a:rPr sz="1200" spc="-70" dirty="0">
                <a:latin typeface="Barlow" panose="00000500000000000000" pitchFamily="2" charset="0"/>
                <a:cs typeface="Arial"/>
              </a:rPr>
              <a:t>– </a:t>
            </a:r>
            <a:r>
              <a:rPr sz="1200" spc="5" dirty="0">
                <a:latin typeface="Barlow" panose="00000500000000000000" pitchFamily="2" charset="0"/>
                <a:cs typeface="Arial"/>
              </a:rPr>
              <a:t>og </a:t>
            </a:r>
            <a:r>
              <a:rPr sz="1200" spc="-10" dirty="0">
                <a:latin typeface="Barlow" panose="00000500000000000000" pitchFamily="2" charset="0"/>
                <a:cs typeface="Arial"/>
              </a:rPr>
              <a:t>du </a:t>
            </a:r>
            <a:r>
              <a:rPr sz="1200" spc="-20" dirty="0">
                <a:latin typeface="Barlow" panose="00000500000000000000" pitchFamily="2" charset="0"/>
                <a:cs typeface="Arial"/>
              </a:rPr>
              <a:t>kan </a:t>
            </a:r>
            <a:r>
              <a:rPr sz="1200" spc="-10" dirty="0">
                <a:latin typeface="Barlow" panose="00000500000000000000" pitchFamily="2" charset="0"/>
                <a:cs typeface="Arial"/>
              </a:rPr>
              <a:t>deltage  </a:t>
            </a:r>
            <a:r>
              <a:rPr sz="1200" dirty="0">
                <a:latin typeface="Barlow" panose="00000500000000000000" pitchFamily="2" charset="0"/>
                <a:cs typeface="Arial"/>
              </a:rPr>
              <a:t>direkte </a:t>
            </a:r>
            <a:r>
              <a:rPr sz="1200" spc="-5" dirty="0">
                <a:latin typeface="Barlow" panose="00000500000000000000" pitchFamily="2" charset="0"/>
                <a:cs typeface="Arial"/>
              </a:rPr>
              <a:t>fra </a:t>
            </a:r>
            <a:r>
              <a:rPr sz="1200" dirty="0">
                <a:latin typeface="Barlow" panose="00000500000000000000" pitchFamily="2" charset="0"/>
                <a:cs typeface="Arial"/>
              </a:rPr>
              <a:t>din</a:t>
            </a:r>
            <a:r>
              <a:rPr sz="1200" spc="-5" dirty="0">
                <a:latin typeface="Barlow" panose="00000500000000000000" pitchFamily="2" charset="0"/>
                <a:cs typeface="Arial"/>
              </a:rPr>
              <a:t> </a:t>
            </a:r>
            <a:r>
              <a:rPr sz="1200" spc="-10" dirty="0">
                <a:latin typeface="Barlow" panose="00000500000000000000" pitchFamily="2" charset="0"/>
                <a:cs typeface="Arial"/>
              </a:rPr>
              <a:t>computer.</a:t>
            </a:r>
            <a:endParaRPr sz="1200" dirty="0">
              <a:latin typeface="Arial Black"/>
              <a:cs typeface="Arial Black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5834692"/>
              </p:ext>
            </p:extLst>
          </p:nvPr>
        </p:nvGraphicFramePr>
        <p:xfrm>
          <a:off x="7088098" y="4295775"/>
          <a:ext cx="3528695" cy="19711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92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2866">
                <a:tc>
                  <a:txBody>
                    <a:bodyPr/>
                    <a:lstStyle/>
                    <a:p>
                      <a:pPr marR="103505" algn="r">
                        <a:lnSpc>
                          <a:spcPts val="1180"/>
                        </a:lnSpc>
                      </a:pPr>
                      <a:endParaRPr sz="1000" dirty="0">
                        <a:highlight>
                          <a:srgbClr val="FFFF00"/>
                        </a:highlight>
                        <a:latin typeface="Barlow" panose="00000500000000000000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1125">
                        <a:lnSpc>
                          <a:spcPts val="1180"/>
                        </a:lnSpc>
                      </a:pPr>
                      <a:endParaRPr lang="pt-BR" sz="1000" dirty="0">
                        <a:latin typeface="Barlow" panose="00000500000000000000" pitchFamily="2" charset="0"/>
                        <a:cs typeface="Arial"/>
                      </a:endParaRPr>
                    </a:p>
                    <a:p>
                      <a:pPr marL="568325" lvl="1" algn="l">
                        <a:lnSpc>
                          <a:spcPts val="1180"/>
                        </a:lnSpc>
                      </a:pPr>
                      <a:r>
                        <a:rPr lang="pt-BR" sz="1200" b="1" dirty="0">
                          <a:latin typeface="Barlow" panose="00000500000000000000" pitchFamily="2" charset="0"/>
                          <a:cs typeface="Arial"/>
                        </a:rPr>
                        <a:t>PROGRAM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68540935"/>
                  </a:ext>
                </a:extLst>
              </a:tr>
              <a:tr h="193684">
                <a:tc>
                  <a:txBody>
                    <a:bodyPr/>
                    <a:lstStyle/>
                    <a:p>
                      <a:pPr marR="103505" algn="r">
                        <a:lnSpc>
                          <a:spcPts val="1180"/>
                        </a:lnSpc>
                      </a:pPr>
                      <a:r>
                        <a:rPr lang="da-DK" sz="1000" spc="-2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kl.</a:t>
                      </a:r>
                      <a:r>
                        <a:rPr lang="da-DK" sz="1000" spc="-9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 </a:t>
                      </a:r>
                      <a:r>
                        <a:rPr lang="da-DK" sz="1000" spc="-1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20:00</a:t>
                      </a:r>
                      <a:endParaRPr sz="1000" dirty="0">
                        <a:highlight>
                          <a:srgbClr val="FFFF00"/>
                        </a:highlight>
                        <a:latin typeface="Barlow" panose="00000500000000000000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1125">
                        <a:lnSpc>
                          <a:spcPts val="1180"/>
                        </a:lnSpc>
                      </a:pPr>
                      <a:r>
                        <a:rPr lang="da-DK" sz="1000" spc="-3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Velkomst </a:t>
                      </a:r>
                      <a:r>
                        <a:rPr lang="da-DK" sz="1000" spc="-15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v/ </a:t>
                      </a:r>
                      <a:r>
                        <a:rPr lang="da-DK" sz="1000" spc="-3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(indsæt kommune) </a:t>
                      </a:r>
                      <a:endParaRPr sz="1000" dirty="0">
                        <a:highlight>
                          <a:srgbClr val="FFFF00"/>
                        </a:highlight>
                        <a:latin typeface="Barlow" panose="00000500000000000000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8040">
                <a:tc>
                  <a:txBody>
                    <a:bodyPr/>
                    <a:lstStyle/>
                    <a:p>
                      <a:pPr marR="10350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kl.</a:t>
                      </a:r>
                      <a:r>
                        <a:rPr sz="1000" spc="-9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 </a:t>
                      </a:r>
                      <a:r>
                        <a:rPr sz="1000" spc="-1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20:05</a:t>
                      </a:r>
                      <a:endParaRPr sz="1000">
                        <a:highlight>
                          <a:srgbClr val="FFFF00"/>
                        </a:highlight>
                        <a:latin typeface="Barlow" panose="00000500000000000000" pitchFamily="2" charset="0"/>
                        <a:cs typeface="Arial"/>
                      </a:endParaRPr>
                    </a:p>
                  </a:txBody>
                  <a:tcPr marL="0" marR="0" marT="42545" marB="0"/>
                </a:tc>
                <a:tc>
                  <a:txBody>
                    <a:bodyPr/>
                    <a:lstStyle/>
                    <a:p>
                      <a:pPr marL="11112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3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Den lokale </a:t>
                      </a:r>
                      <a:r>
                        <a:rPr sz="1000" spc="-2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indbrudssituation </a:t>
                      </a:r>
                      <a:r>
                        <a:rPr sz="1000" spc="-15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v/ </a:t>
                      </a:r>
                      <a:r>
                        <a:rPr lang="da-DK" sz="1000" spc="-25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(indsæt politikreds)</a:t>
                      </a:r>
                      <a:endParaRPr sz="1000" dirty="0">
                        <a:highlight>
                          <a:srgbClr val="FFFF00"/>
                        </a:highlight>
                        <a:latin typeface="Barlow" panose="00000500000000000000" pitchFamily="2" charset="0"/>
                        <a:cs typeface="Arial"/>
                      </a:endParaRPr>
                    </a:p>
                  </a:txBody>
                  <a:tcPr marL="0" marR="0" marT="4254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816">
                <a:tc>
                  <a:txBody>
                    <a:bodyPr/>
                    <a:lstStyle/>
                    <a:p>
                      <a:pPr marR="10350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kl.</a:t>
                      </a:r>
                      <a:r>
                        <a:rPr sz="1000" spc="-9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 </a:t>
                      </a:r>
                      <a:r>
                        <a:rPr sz="1000" spc="-1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20:25</a:t>
                      </a:r>
                      <a:endParaRPr lang="da-DK" sz="1000" dirty="0">
                        <a:highlight>
                          <a:srgbClr val="FFFF00"/>
                        </a:highlight>
                        <a:latin typeface="Barlow" panose="00000500000000000000" pitchFamily="2" charset="0"/>
                        <a:cs typeface="Arial"/>
                      </a:endParaRPr>
                    </a:p>
                  </a:txBody>
                  <a:tcPr marL="0" marR="0" marT="42545" marB="0"/>
                </a:tc>
                <a:tc>
                  <a:txBody>
                    <a:bodyPr/>
                    <a:lstStyle/>
                    <a:p>
                      <a:pPr marL="111125" marR="35052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3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Sådan </a:t>
                      </a:r>
                      <a:r>
                        <a:rPr sz="1000" spc="-2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sikrer </a:t>
                      </a:r>
                      <a:r>
                        <a:rPr sz="1000" spc="-15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du </a:t>
                      </a:r>
                      <a:r>
                        <a:rPr sz="1000" spc="-1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dit </a:t>
                      </a:r>
                      <a:r>
                        <a:rPr sz="1000" spc="-3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hjem </a:t>
                      </a:r>
                      <a:r>
                        <a:rPr sz="1000" spc="-2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mod indbrud </a:t>
                      </a:r>
                      <a:r>
                        <a:rPr sz="1000" spc="-15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v/</a:t>
                      </a:r>
                      <a:r>
                        <a:rPr lang="da-DK" sz="1000" spc="-15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 forebyggelsesekspert fra</a:t>
                      </a:r>
                      <a:r>
                        <a:rPr sz="1000" spc="-15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 </a:t>
                      </a:r>
                      <a:r>
                        <a:rPr sz="1000" spc="-3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Bo </a:t>
                      </a:r>
                      <a:r>
                        <a:rPr sz="1000" dirty="0" err="1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trygt</a:t>
                      </a:r>
                      <a:endParaRPr sz="1000" dirty="0">
                        <a:highlight>
                          <a:srgbClr val="FFFF00"/>
                        </a:highlight>
                        <a:latin typeface="Barlow" panose="00000500000000000000" pitchFamily="2" charset="0"/>
                        <a:cs typeface="Arial"/>
                      </a:endParaRPr>
                    </a:p>
                  </a:txBody>
                  <a:tcPr marL="0" marR="0" marT="4254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8040">
                <a:tc>
                  <a:txBody>
                    <a:bodyPr/>
                    <a:lstStyle/>
                    <a:p>
                      <a:pPr marR="10350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lang="da-DK" sz="100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 kl. 20:40</a:t>
                      </a:r>
                      <a:endParaRPr sz="1000" dirty="0">
                        <a:highlight>
                          <a:srgbClr val="FFFF00"/>
                        </a:highlight>
                        <a:latin typeface="Barlow" panose="00000500000000000000" pitchFamily="2" charset="0"/>
                        <a:cs typeface="Arial"/>
                      </a:endParaRPr>
                    </a:p>
                  </a:txBody>
                  <a:tcPr marL="0" marR="0" marT="42545" marB="0"/>
                </a:tc>
                <a:tc>
                  <a:txBody>
                    <a:bodyPr/>
                    <a:lstStyle/>
                    <a:p>
                      <a:pPr marL="11112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lang="da-DK" sz="100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Kommunale tiltag</a:t>
                      </a:r>
                      <a:endParaRPr sz="1000" dirty="0">
                        <a:highlight>
                          <a:srgbClr val="FFFF00"/>
                        </a:highlight>
                        <a:latin typeface="Barlow" panose="00000500000000000000" pitchFamily="2" charset="0"/>
                        <a:cs typeface="Arial"/>
                      </a:endParaRPr>
                    </a:p>
                  </a:txBody>
                  <a:tcPr marL="0" marR="0" marT="42545" marB="0"/>
                </a:tc>
                <a:extLst>
                  <a:ext uri="{0D108BD9-81ED-4DB2-BD59-A6C34878D82A}">
                    <a16:rowId xmlns:a16="http://schemas.microsoft.com/office/drawing/2014/main" val="1451944228"/>
                  </a:ext>
                </a:extLst>
              </a:tr>
              <a:tr h="238040">
                <a:tc>
                  <a:txBody>
                    <a:bodyPr/>
                    <a:lstStyle/>
                    <a:p>
                      <a:pPr marR="10350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kl.</a:t>
                      </a:r>
                      <a:r>
                        <a:rPr sz="1000" spc="-9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 </a:t>
                      </a:r>
                      <a:r>
                        <a:rPr sz="1000" spc="-1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20:45</a:t>
                      </a:r>
                      <a:endParaRPr sz="1000" dirty="0">
                        <a:highlight>
                          <a:srgbClr val="FFFF00"/>
                        </a:highlight>
                        <a:latin typeface="Barlow" panose="00000500000000000000" pitchFamily="2" charset="0"/>
                        <a:cs typeface="Arial"/>
                      </a:endParaRPr>
                    </a:p>
                  </a:txBody>
                  <a:tcPr marL="0" marR="0" marT="42545" marB="0"/>
                </a:tc>
                <a:tc>
                  <a:txBody>
                    <a:bodyPr/>
                    <a:lstStyle/>
                    <a:p>
                      <a:pPr marL="11112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35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Tid </a:t>
                      </a:r>
                      <a:r>
                        <a:rPr sz="1000" spc="-2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til</a:t>
                      </a:r>
                      <a:r>
                        <a:rPr sz="1000" spc="5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 </a:t>
                      </a:r>
                      <a:r>
                        <a:rPr sz="1000" spc="-3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spørgsmål</a:t>
                      </a:r>
                      <a:endParaRPr sz="1000" dirty="0">
                        <a:highlight>
                          <a:srgbClr val="FFFF00"/>
                        </a:highlight>
                        <a:latin typeface="Barlow" panose="00000500000000000000" pitchFamily="2" charset="0"/>
                        <a:cs typeface="Arial"/>
                      </a:endParaRPr>
                    </a:p>
                  </a:txBody>
                  <a:tcPr marL="0" marR="0" marT="4254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3684">
                <a:tc>
                  <a:txBody>
                    <a:bodyPr/>
                    <a:lstStyle/>
                    <a:p>
                      <a:pPr marR="103505" algn="r">
                        <a:lnSpc>
                          <a:spcPts val="1125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kl.</a:t>
                      </a:r>
                      <a:r>
                        <a:rPr sz="1000" spc="-9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 </a:t>
                      </a:r>
                      <a:r>
                        <a:rPr sz="1000" spc="-10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21:00</a:t>
                      </a:r>
                      <a:endParaRPr sz="1000">
                        <a:highlight>
                          <a:srgbClr val="FFFF00"/>
                        </a:highlight>
                        <a:latin typeface="Barlow" panose="00000500000000000000" pitchFamily="2" charset="0"/>
                        <a:cs typeface="Arial"/>
                      </a:endParaRPr>
                    </a:p>
                  </a:txBody>
                  <a:tcPr marL="0" marR="0" marT="42545" marB="0"/>
                </a:tc>
                <a:tc>
                  <a:txBody>
                    <a:bodyPr/>
                    <a:lstStyle/>
                    <a:p>
                      <a:pPr marL="111125">
                        <a:lnSpc>
                          <a:spcPts val="1125"/>
                        </a:lnSpc>
                        <a:spcBef>
                          <a:spcPts val="335"/>
                        </a:spcBef>
                      </a:pPr>
                      <a:r>
                        <a:rPr sz="1000" spc="-25" dirty="0">
                          <a:highlight>
                            <a:srgbClr val="FFFF00"/>
                          </a:highlight>
                          <a:latin typeface="Barlow" panose="00000500000000000000" pitchFamily="2" charset="0"/>
                          <a:cs typeface="Arial"/>
                        </a:rPr>
                        <a:t>Afrunding</a:t>
                      </a:r>
                      <a:endParaRPr sz="1000" dirty="0">
                        <a:highlight>
                          <a:srgbClr val="FFFF00"/>
                        </a:highlight>
                        <a:latin typeface="Barlow" panose="00000500000000000000" pitchFamily="2" charset="0"/>
                        <a:cs typeface="Arial"/>
                      </a:endParaRPr>
                    </a:p>
                  </a:txBody>
                  <a:tcPr marL="0" marR="0" marT="4254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10236316" y="5909834"/>
            <a:ext cx="1706126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1200" spc="-15" dirty="0">
                <a:solidFill>
                  <a:srgbClr val="252525"/>
                </a:solidFill>
                <a:latin typeface="Barlow" panose="00000500000000000000" pitchFamily="2" charset="0"/>
                <a:cs typeface="Arial"/>
              </a:rPr>
              <a:t>Du </a:t>
            </a:r>
            <a:r>
              <a:rPr sz="1200" spc="-10" dirty="0">
                <a:solidFill>
                  <a:srgbClr val="252525"/>
                </a:solidFill>
                <a:latin typeface="Barlow" panose="00000500000000000000" pitchFamily="2" charset="0"/>
                <a:cs typeface="Arial"/>
              </a:rPr>
              <a:t>kan </a:t>
            </a:r>
            <a:r>
              <a:rPr sz="1200" spc="-20" dirty="0">
                <a:solidFill>
                  <a:srgbClr val="252525"/>
                </a:solidFill>
                <a:latin typeface="Barlow" panose="00000500000000000000" pitchFamily="2" charset="0"/>
                <a:cs typeface="Arial"/>
              </a:rPr>
              <a:t>se, </a:t>
            </a:r>
            <a:r>
              <a:rPr sz="1200" spc="-15" dirty="0">
                <a:solidFill>
                  <a:srgbClr val="252525"/>
                </a:solidFill>
                <a:latin typeface="Barlow" panose="00000500000000000000" pitchFamily="2" charset="0"/>
                <a:cs typeface="Arial"/>
              </a:rPr>
              <a:t>hvordan </a:t>
            </a:r>
            <a:r>
              <a:rPr sz="1200" spc="-20" dirty="0">
                <a:solidFill>
                  <a:srgbClr val="252525"/>
                </a:solidFill>
                <a:latin typeface="Barlow" panose="00000500000000000000" pitchFamily="2" charset="0"/>
                <a:cs typeface="Arial"/>
              </a:rPr>
              <a:t>du </a:t>
            </a:r>
            <a:r>
              <a:rPr sz="1200" dirty="0">
                <a:solidFill>
                  <a:srgbClr val="252525"/>
                </a:solidFill>
                <a:latin typeface="Barlow" panose="00000500000000000000" pitchFamily="2" charset="0"/>
                <a:cs typeface="Arial"/>
              </a:rPr>
              <a:t>logger </a:t>
            </a:r>
            <a:r>
              <a:rPr sz="1200" spc="-10" dirty="0">
                <a:solidFill>
                  <a:srgbClr val="252525"/>
                </a:solidFill>
                <a:latin typeface="Barlow" panose="00000500000000000000" pitchFamily="2" charset="0"/>
                <a:cs typeface="Arial"/>
              </a:rPr>
              <a:t>på </a:t>
            </a:r>
            <a:r>
              <a:rPr sz="1200" spc="5" dirty="0">
                <a:solidFill>
                  <a:srgbClr val="252525"/>
                </a:solidFill>
                <a:latin typeface="Barlow" panose="00000500000000000000" pitchFamily="2" charset="0"/>
                <a:cs typeface="Arial"/>
              </a:rPr>
              <a:t>det</a:t>
            </a:r>
            <a:r>
              <a:rPr sz="1200" spc="-170" dirty="0">
                <a:solidFill>
                  <a:srgbClr val="252525"/>
                </a:solidFill>
                <a:latin typeface="Barlow" panose="00000500000000000000" pitchFamily="2" charset="0"/>
                <a:cs typeface="Arial"/>
              </a:rPr>
              <a:t> </a:t>
            </a:r>
            <a:r>
              <a:rPr sz="1200" spc="5" dirty="0">
                <a:solidFill>
                  <a:srgbClr val="252525"/>
                </a:solidFill>
                <a:latin typeface="Barlow" panose="00000500000000000000" pitchFamily="2" charset="0"/>
                <a:cs typeface="Arial"/>
              </a:rPr>
              <a:t>virtuelle  </a:t>
            </a:r>
            <a:r>
              <a:rPr sz="1200" spc="-10" dirty="0">
                <a:solidFill>
                  <a:srgbClr val="252525"/>
                </a:solidFill>
                <a:latin typeface="Barlow" panose="00000500000000000000" pitchFamily="2" charset="0"/>
                <a:cs typeface="Arial"/>
              </a:rPr>
              <a:t>møde på </a:t>
            </a:r>
            <a:r>
              <a:rPr sz="1200" spc="-20" dirty="0">
                <a:solidFill>
                  <a:srgbClr val="252525"/>
                </a:solidFill>
                <a:latin typeface="Barlow" panose="00000500000000000000" pitchFamily="2" charset="0"/>
                <a:cs typeface="Arial"/>
              </a:rPr>
              <a:t>næste </a:t>
            </a:r>
            <a:r>
              <a:rPr sz="1200" spc="-15" dirty="0">
                <a:solidFill>
                  <a:srgbClr val="252525"/>
                </a:solidFill>
                <a:latin typeface="Barlow" panose="00000500000000000000" pitchFamily="2" charset="0"/>
                <a:cs typeface="Arial"/>
              </a:rPr>
              <a:t>side</a:t>
            </a:r>
            <a:r>
              <a:rPr sz="1200" spc="-100" dirty="0">
                <a:solidFill>
                  <a:srgbClr val="252525"/>
                </a:solidFill>
                <a:latin typeface="Barlow" panose="00000500000000000000" pitchFamily="2" charset="0"/>
                <a:cs typeface="Arial"/>
              </a:rPr>
              <a:t> </a:t>
            </a:r>
            <a:r>
              <a:rPr lang="da-DK" sz="1200" spc="-100" dirty="0">
                <a:solidFill>
                  <a:srgbClr val="252525"/>
                </a:solidFill>
                <a:latin typeface="Barlow" panose="00000500000000000000" pitchFamily="2" charset="0"/>
                <a:cs typeface="Arial"/>
                <a:sym typeface="Wingdings" panose="05000000000000000000" pitchFamily="2" charset="2"/>
              </a:rPr>
              <a:t></a:t>
            </a:r>
            <a:endParaRPr sz="1200" dirty="0">
              <a:latin typeface="Barlow" panose="00000500000000000000" pitchFamily="2" charset="0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143000" y="1"/>
            <a:ext cx="5530850" cy="6857999"/>
          </a:xfrm>
          <a:custGeom>
            <a:avLst/>
            <a:gdLst/>
            <a:ahLst/>
            <a:cxnLst/>
            <a:rect l="l" t="t" r="r" b="b"/>
            <a:pathLst>
              <a:path w="5530850" h="6853555">
                <a:moveTo>
                  <a:pt x="5530596" y="0"/>
                </a:moveTo>
                <a:lnTo>
                  <a:pt x="0" y="0"/>
                </a:lnTo>
                <a:lnTo>
                  <a:pt x="0" y="6853428"/>
                </a:lnTo>
                <a:lnTo>
                  <a:pt x="5530596" y="6853428"/>
                </a:lnTo>
                <a:lnTo>
                  <a:pt x="5530596" y="0"/>
                </a:lnTo>
                <a:close/>
              </a:path>
            </a:pathLst>
          </a:custGeom>
          <a:solidFill>
            <a:srgbClr val="D826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529350" y="1242748"/>
            <a:ext cx="5392423" cy="424359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629920">
              <a:spcBef>
                <a:spcPts val="95"/>
              </a:spcBef>
            </a:pPr>
            <a:r>
              <a:rPr lang="da-DK" sz="4000" dirty="0">
                <a:solidFill>
                  <a:schemeClr val="bg1"/>
                </a:solidFill>
                <a:latin typeface="Barlow Black" panose="00000A00000000000000" pitchFamily="2" charset="0"/>
                <a:cs typeface="Arial Black"/>
              </a:rPr>
              <a:t>VIL DU VIDE, HVORDAN DU BEDST  FOREBYGGER INDBRUD?</a:t>
            </a:r>
            <a:endParaRPr sz="4000" dirty="0">
              <a:solidFill>
                <a:schemeClr val="bg1"/>
              </a:solidFill>
              <a:latin typeface="Barlow Black" panose="00000A00000000000000" pitchFamily="2" charset="0"/>
              <a:cs typeface="Arial Black"/>
            </a:endParaRPr>
          </a:p>
          <a:p>
            <a:pPr marL="12700">
              <a:spcBef>
                <a:spcPts val="2315"/>
              </a:spcBef>
            </a:pPr>
            <a:endParaRPr lang="da-DK" sz="2000" spc="-5" dirty="0">
              <a:solidFill>
                <a:schemeClr val="bg1"/>
              </a:solidFill>
              <a:latin typeface="Barlow Black" panose="00000A00000000000000" pitchFamily="2" charset="0"/>
              <a:cs typeface="Arial Black"/>
            </a:endParaRPr>
          </a:p>
          <a:p>
            <a:pPr marL="12700">
              <a:spcBef>
                <a:spcPts val="2315"/>
              </a:spcBef>
            </a:pPr>
            <a:r>
              <a:rPr sz="2000" spc="-5" dirty="0">
                <a:solidFill>
                  <a:schemeClr val="bg1"/>
                </a:solidFill>
                <a:latin typeface="Barlow Black" panose="00000A00000000000000" pitchFamily="2" charset="0"/>
                <a:cs typeface="Arial Black"/>
              </a:rPr>
              <a:t>FOR </a:t>
            </a:r>
            <a:r>
              <a:rPr lang="da-DK" sz="2000" spc="-45" dirty="0">
                <a:solidFill>
                  <a:schemeClr val="bg1"/>
                </a:solidFill>
                <a:highlight>
                  <a:srgbClr val="FFFF00"/>
                </a:highlight>
                <a:latin typeface="Barlow Black" panose="00000A00000000000000" pitchFamily="2" charset="0"/>
                <a:cs typeface="Arial Black"/>
              </a:rPr>
              <a:t>(INDSÆT OMRÅDE)</a:t>
            </a:r>
            <a:r>
              <a:rPr sz="2000" spc="80" dirty="0">
                <a:solidFill>
                  <a:schemeClr val="bg1"/>
                </a:solidFill>
                <a:highlight>
                  <a:srgbClr val="FFFF00"/>
                </a:highlight>
                <a:latin typeface="Barlow Black" panose="00000A00000000000000" pitchFamily="2" charset="0"/>
                <a:cs typeface="Arial Black"/>
              </a:rPr>
              <a:t> </a:t>
            </a:r>
            <a:r>
              <a:rPr sz="2000" spc="-5" dirty="0">
                <a:solidFill>
                  <a:schemeClr val="bg1"/>
                </a:solidFill>
                <a:latin typeface="Barlow Black" panose="00000A00000000000000" pitchFamily="2" charset="0"/>
                <a:cs typeface="Arial Black"/>
              </a:rPr>
              <a:t>–</a:t>
            </a:r>
            <a:endParaRPr sz="2000" dirty="0">
              <a:solidFill>
                <a:schemeClr val="bg1"/>
              </a:solidFill>
              <a:latin typeface="Barlow Black" panose="00000A00000000000000" pitchFamily="2" charset="0"/>
              <a:cs typeface="Arial Black"/>
            </a:endParaRPr>
          </a:p>
          <a:p>
            <a:pPr>
              <a:spcBef>
                <a:spcPts val="20"/>
              </a:spcBef>
            </a:pPr>
            <a:endParaRPr dirty="0">
              <a:solidFill>
                <a:schemeClr val="bg1"/>
              </a:solidFill>
              <a:latin typeface="Barlow Black" panose="00000A00000000000000" pitchFamily="2" charset="0"/>
              <a:cs typeface="Arial Black"/>
            </a:endParaRPr>
          </a:p>
          <a:p>
            <a:pPr marL="12700" marR="5080" indent="-635">
              <a:lnSpc>
                <a:spcPct val="102499"/>
              </a:lnSpc>
            </a:pPr>
            <a:r>
              <a:rPr sz="2000" spc="-10" dirty="0">
                <a:solidFill>
                  <a:schemeClr val="bg1"/>
                </a:solidFill>
                <a:latin typeface="Barlow Black" panose="00000A00000000000000" pitchFamily="2" charset="0"/>
                <a:cs typeface="Arial Black"/>
              </a:rPr>
              <a:t>VI </a:t>
            </a:r>
            <a:r>
              <a:rPr sz="2000" spc="-5" dirty="0">
                <a:solidFill>
                  <a:schemeClr val="bg1"/>
                </a:solidFill>
                <a:latin typeface="Barlow Black" panose="00000A00000000000000" pitchFamily="2" charset="0"/>
                <a:cs typeface="Arial Black"/>
              </a:rPr>
              <a:t>SER FREM TIL </a:t>
            </a:r>
            <a:r>
              <a:rPr sz="2000" spc="-10" dirty="0">
                <a:solidFill>
                  <a:schemeClr val="bg1"/>
                </a:solidFill>
                <a:latin typeface="Barlow Black" panose="00000A00000000000000" pitchFamily="2" charset="0"/>
                <a:cs typeface="Arial Black"/>
              </a:rPr>
              <a:t>DIN </a:t>
            </a:r>
            <a:r>
              <a:rPr sz="2000" spc="-30" dirty="0">
                <a:solidFill>
                  <a:schemeClr val="bg1"/>
                </a:solidFill>
                <a:latin typeface="Barlow Black" panose="00000A00000000000000" pitchFamily="2" charset="0"/>
                <a:cs typeface="Arial Black"/>
              </a:rPr>
              <a:t>DELTAGELSE  </a:t>
            </a:r>
            <a:r>
              <a:rPr lang="da-DK" sz="2000" spc="-35" dirty="0">
                <a:solidFill>
                  <a:schemeClr val="bg1"/>
                </a:solidFill>
                <a:highlight>
                  <a:srgbClr val="FFFF00"/>
                </a:highlight>
                <a:latin typeface="Barlow Black" panose="00000A00000000000000" pitchFamily="2" charset="0"/>
                <a:cs typeface="Arial Black"/>
              </a:rPr>
              <a:t>(DATO) </a:t>
            </a:r>
            <a:endParaRPr sz="2000" dirty="0">
              <a:solidFill>
                <a:schemeClr val="bg1"/>
              </a:solidFill>
              <a:highlight>
                <a:srgbClr val="FFFF00"/>
              </a:highlight>
              <a:latin typeface="Barlow Black" panose="00000A00000000000000" pitchFamily="2" charset="0"/>
              <a:cs typeface="Arial Black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552639" y="659292"/>
            <a:ext cx="1019175" cy="0"/>
          </a:xfrm>
          <a:custGeom>
            <a:avLst/>
            <a:gdLst/>
            <a:ahLst/>
            <a:cxnLst/>
            <a:rect l="l" t="t" r="r" b="b"/>
            <a:pathLst>
              <a:path w="1019175">
                <a:moveTo>
                  <a:pt x="0" y="0"/>
                </a:moveTo>
                <a:lnTo>
                  <a:pt x="1018908" y="0"/>
                </a:lnTo>
              </a:path>
            </a:pathLst>
          </a:custGeom>
          <a:ln w="571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B59FF66-9DA1-449B-90F8-1ED549D10AFB}"/>
              </a:ext>
            </a:extLst>
          </p:cNvPr>
          <p:cNvSpPr/>
          <p:nvPr/>
        </p:nvSpPr>
        <p:spPr>
          <a:xfrm>
            <a:off x="1143000" y="0"/>
            <a:ext cx="5257800" cy="5943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2" name="object 2"/>
          <p:cNvSpPr/>
          <p:nvPr/>
        </p:nvSpPr>
        <p:spPr>
          <a:xfrm>
            <a:off x="6400800" y="0"/>
            <a:ext cx="4648200" cy="5948680"/>
          </a:xfrm>
          <a:custGeom>
            <a:avLst/>
            <a:gdLst/>
            <a:ahLst/>
            <a:cxnLst/>
            <a:rect l="l" t="t" r="r" b="b"/>
            <a:pathLst>
              <a:path w="9906000" h="5948680">
                <a:moveTo>
                  <a:pt x="0" y="5948172"/>
                </a:moveTo>
                <a:lnTo>
                  <a:pt x="9906000" y="5948172"/>
                </a:lnTo>
                <a:lnTo>
                  <a:pt x="9906000" y="0"/>
                </a:lnTo>
                <a:lnTo>
                  <a:pt x="0" y="0"/>
                </a:lnTo>
                <a:lnTo>
                  <a:pt x="0" y="5948172"/>
                </a:lnTo>
                <a:close/>
              </a:path>
            </a:pathLst>
          </a:custGeom>
          <a:solidFill>
            <a:srgbClr val="D826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057763" y="1475158"/>
            <a:ext cx="3665854" cy="291554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2000" spc="-5" dirty="0">
                <a:solidFill>
                  <a:sysClr val="windowText" lastClr="000000"/>
                </a:solidFill>
                <a:latin typeface="Barlow Black" panose="00000A00000000000000" pitchFamily="2" charset="0"/>
                <a:cs typeface="Arial Black"/>
              </a:rPr>
              <a:t>D</a:t>
            </a:r>
            <a:r>
              <a:rPr sz="2000" spc="-245" dirty="0">
                <a:solidFill>
                  <a:sysClr val="windowText" lastClr="000000"/>
                </a:solidFill>
                <a:latin typeface="Barlow Black" panose="00000A00000000000000" pitchFamily="2" charset="0"/>
                <a:cs typeface="Arial Black"/>
              </a:rPr>
              <a:t> </a:t>
            </a:r>
            <a:r>
              <a:rPr sz="2000" spc="140" dirty="0">
                <a:solidFill>
                  <a:sysClr val="windowText" lastClr="000000"/>
                </a:solidFill>
                <a:latin typeface="Barlow Black" panose="00000A00000000000000" pitchFamily="2" charset="0"/>
                <a:cs typeface="Arial Black"/>
              </a:rPr>
              <a:t>E</a:t>
            </a:r>
            <a:r>
              <a:rPr lang="da-DK" sz="2000" spc="140" dirty="0">
                <a:solidFill>
                  <a:sysClr val="windowText" lastClr="000000"/>
                </a:solidFill>
                <a:latin typeface="Barlow Black" panose="00000A00000000000000" pitchFamily="2" charset="0"/>
                <a:cs typeface="Arial Black"/>
              </a:rPr>
              <a:t>T </a:t>
            </a:r>
            <a:r>
              <a:rPr sz="2000" spc="-5" dirty="0">
                <a:solidFill>
                  <a:sysClr val="windowText" lastClr="000000"/>
                </a:solidFill>
                <a:latin typeface="Barlow Black" panose="00000A00000000000000" pitchFamily="2" charset="0"/>
                <a:cs typeface="Arial Black"/>
              </a:rPr>
              <a:t>T</a:t>
            </a:r>
            <a:r>
              <a:rPr sz="2000" spc="-240" dirty="0">
                <a:solidFill>
                  <a:sysClr val="windowText" lastClr="000000"/>
                </a:solidFill>
                <a:latin typeface="Barlow Black" panose="00000A00000000000000" pitchFamily="2" charset="0"/>
                <a:cs typeface="Arial Black"/>
              </a:rPr>
              <a:t> </a:t>
            </a:r>
            <a:r>
              <a:rPr sz="2000" spc="-5" dirty="0">
                <a:solidFill>
                  <a:sysClr val="windowText" lastClr="000000"/>
                </a:solidFill>
                <a:latin typeface="Barlow Black" panose="00000A00000000000000" pitchFamily="2" charset="0"/>
                <a:cs typeface="Arial Black"/>
              </a:rPr>
              <a:t>E</a:t>
            </a:r>
            <a:r>
              <a:rPr sz="2000" spc="-235" dirty="0">
                <a:solidFill>
                  <a:sysClr val="windowText" lastClr="000000"/>
                </a:solidFill>
                <a:latin typeface="Barlow Black" panose="00000A00000000000000" pitchFamily="2" charset="0"/>
                <a:cs typeface="Arial Black"/>
              </a:rPr>
              <a:t> </a:t>
            </a:r>
            <a:r>
              <a:rPr sz="2000" spc="220" dirty="0">
                <a:solidFill>
                  <a:sysClr val="windowText" lastClr="000000"/>
                </a:solidFill>
                <a:latin typeface="Barlow Black" panose="00000A00000000000000" pitchFamily="2" charset="0"/>
                <a:cs typeface="Arial Black"/>
              </a:rPr>
              <a:t>KNIS</a:t>
            </a:r>
            <a:r>
              <a:rPr sz="2000" spc="-235" dirty="0">
                <a:solidFill>
                  <a:sysClr val="windowText" lastClr="000000"/>
                </a:solidFill>
                <a:latin typeface="Barlow Black" panose="00000A00000000000000" pitchFamily="2" charset="0"/>
                <a:cs typeface="Arial Black"/>
              </a:rPr>
              <a:t> </a:t>
            </a:r>
            <a:r>
              <a:rPr sz="2000" spc="-5" dirty="0">
                <a:solidFill>
                  <a:sysClr val="windowText" lastClr="000000"/>
                </a:solidFill>
                <a:latin typeface="Barlow Black" panose="00000A00000000000000" pitchFamily="2" charset="0"/>
                <a:cs typeface="Arial Black"/>
              </a:rPr>
              <a:t>K</a:t>
            </a:r>
            <a:r>
              <a:rPr sz="2000" spc="-240" dirty="0">
                <a:solidFill>
                  <a:sysClr val="windowText" lastClr="000000"/>
                </a:solidFill>
                <a:latin typeface="Barlow Black" panose="00000A00000000000000" pitchFamily="2" charset="0"/>
                <a:cs typeface="Arial Black"/>
              </a:rPr>
              <a:t> </a:t>
            </a:r>
            <a:r>
              <a:rPr sz="2000" spc="-5" dirty="0">
                <a:solidFill>
                  <a:sysClr val="windowText" lastClr="000000"/>
                </a:solidFill>
                <a:latin typeface="Barlow Black" panose="00000A00000000000000" pitchFamily="2" charset="0"/>
                <a:cs typeface="Arial Black"/>
              </a:rPr>
              <a:t>E</a:t>
            </a:r>
            <a:endParaRPr sz="2000" dirty="0">
              <a:solidFill>
                <a:sysClr val="windowText" lastClr="000000"/>
              </a:solidFill>
              <a:latin typeface="Barlow Black" panose="00000A00000000000000" pitchFamily="2" charset="0"/>
              <a:cs typeface="Arial Black"/>
            </a:endParaRPr>
          </a:p>
          <a:p>
            <a:pPr marL="12700" marR="5080">
              <a:spcBef>
                <a:spcPts val="1975"/>
              </a:spcBef>
            </a:pPr>
            <a:r>
              <a:rPr sz="1200" spc="-30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Mødet afvikles </a:t>
            </a:r>
            <a:r>
              <a:rPr sz="1200" spc="-3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via </a:t>
            </a:r>
            <a:r>
              <a:rPr sz="1200" spc="-2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platformen </a:t>
            </a:r>
            <a:r>
              <a:rPr sz="1200" spc="-1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Microsoft </a:t>
            </a:r>
            <a:r>
              <a:rPr sz="1200" spc="-60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Teams. </a:t>
            </a:r>
            <a:endParaRPr lang="da-DK" sz="1200" spc="-60" dirty="0">
              <a:solidFill>
                <a:sysClr val="windowText" lastClr="000000"/>
              </a:solidFill>
              <a:latin typeface="Barlow" panose="00000500000000000000" pitchFamily="2" charset="0"/>
              <a:cs typeface="Arial"/>
            </a:endParaRPr>
          </a:p>
          <a:p>
            <a:pPr marL="12700" marR="5080">
              <a:spcBef>
                <a:spcPts val="1975"/>
              </a:spcBef>
            </a:pPr>
            <a:r>
              <a:rPr sz="1200" spc="-3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Du  </a:t>
            </a:r>
            <a:r>
              <a:rPr sz="1200" spc="-20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deltager </a:t>
            </a:r>
            <a:r>
              <a:rPr sz="1200" spc="-3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via </a:t>
            </a:r>
            <a:r>
              <a:rPr sz="1200" spc="-15" dirty="0" err="1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dette</a:t>
            </a:r>
            <a:r>
              <a:rPr sz="1200" spc="-1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 </a:t>
            </a:r>
            <a:r>
              <a:rPr sz="1200" spc="-20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link</a:t>
            </a:r>
            <a:r>
              <a:rPr lang="da-DK" sz="1200" spc="-20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: (</a:t>
            </a:r>
            <a:r>
              <a:rPr lang="da-DK" sz="1200" spc="-20" dirty="0">
                <a:solidFill>
                  <a:sysClr val="windowText" lastClr="000000"/>
                </a:solidFill>
                <a:highlight>
                  <a:srgbClr val="FFFF00"/>
                </a:highlight>
                <a:latin typeface="Barlow" panose="00000500000000000000" pitchFamily="2" charset="0"/>
                <a:cs typeface="Arial"/>
              </a:rPr>
              <a:t>INDSÆT LINK HER – kopier først linket ind. Højreklik på tekst og tryk ‘link’ – øverst skriver du det område, som borgermødet henvender sig til fx Risskov)</a:t>
            </a:r>
          </a:p>
          <a:p>
            <a:pPr marL="12700" marR="5080">
              <a:spcBef>
                <a:spcPts val="100"/>
              </a:spcBef>
            </a:pPr>
            <a:endParaRPr lang="da-DK" sz="1200" spc="-65" dirty="0">
              <a:solidFill>
                <a:sysClr val="windowText" lastClr="000000"/>
              </a:solidFill>
              <a:latin typeface="Barlow" panose="00000500000000000000" pitchFamily="2" charset="0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da-DK" sz="1200" spc="-6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Vi </a:t>
            </a:r>
            <a:r>
              <a:rPr lang="da-DK" sz="1200" spc="-3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anbefaler, </a:t>
            </a:r>
            <a:r>
              <a:rPr lang="da-DK" sz="1200" spc="-1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at </a:t>
            </a:r>
            <a:r>
              <a:rPr lang="da-DK" sz="1200" spc="-2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du </a:t>
            </a:r>
            <a:r>
              <a:rPr lang="da-DK" sz="1200" spc="-1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tilgår </a:t>
            </a:r>
            <a:r>
              <a:rPr lang="da-DK" sz="1200" spc="-3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mødet </a:t>
            </a:r>
            <a:r>
              <a:rPr lang="da-DK" sz="1200" spc="-20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fra </a:t>
            </a:r>
            <a:r>
              <a:rPr lang="da-DK" sz="1200" spc="-2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din </a:t>
            </a:r>
            <a:r>
              <a:rPr lang="da-DK" sz="1200" spc="-20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computer, </a:t>
            </a:r>
            <a:r>
              <a:rPr lang="da-DK" sz="1200" spc="-2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da </a:t>
            </a:r>
            <a:r>
              <a:rPr lang="da-DK" sz="1200" spc="-10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det  </a:t>
            </a:r>
            <a:r>
              <a:rPr lang="da-DK" sz="1200" spc="-2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giver d</a:t>
            </a:r>
            <a:r>
              <a:rPr lang="da-DK" sz="1200" spc="-3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en </a:t>
            </a:r>
            <a:r>
              <a:rPr lang="da-DK" sz="1200" spc="-2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bedste </a:t>
            </a:r>
            <a:r>
              <a:rPr lang="da-DK" sz="1200" spc="-30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visning af </a:t>
            </a:r>
            <a:r>
              <a:rPr lang="da-DK" sz="1200" spc="-2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præsentationen </a:t>
            </a:r>
            <a:r>
              <a:rPr lang="da-DK" sz="1200" spc="-1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og </a:t>
            </a:r>
            <a:r>
              <a:rPr lang="da-DK" sz="1200" spc="-20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værterne.  </a:t>
            </a:r>
          </a:p>
          <a:p>
            <a:pPr marL="12700" marR="5080">
              <a:spcBef>
                <a:spcPts val="100"/>
              </a:spcBef>
            </a:pPr>
            <a:endParaRPr lang="da-DK" sz="1200" spc="-20" dirty="0">
              <a:solidFill>
                <a:sysClr val="windowText" lastClr="000000"/>
              </a:solidFill>
              <a:latin typeface="Barlow" panose="00000500000000000000" pitchFamily="2" charset="0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da-DK" sz="1200" spc="-10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L</a:t>
            </a:r>
            <a:r>
              <a:rPr lang="da-DK" sz="1200" spc="-20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og gerne </a:t>
            </a:r>
            <a:r>
              <a:rPr lang="da-DK" sz="1200" spc="-2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ind på </a:t>
            </a:r>
            <a:r>
              <a:rPr lang="da-DK" sz="1200" spc="-3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mødet </a:t>
            </a:r>
            <a:r>
              <a:rPr lang="da-DK" sz="1200" spc="-30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i </a:t>
            </a:r>
            <a:r>
              <a:rPr lang="da-DK" sz="1200" spc="-1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god tid, </a:t>
            </a:r>
            <a:r>
              <a:rPr lang="da-DK" sz="1200" spc="-40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så </a:t>
            </a:r>
            <a:r>
              <a:rPr lang="da-DK" sz="1200" spc="-2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du </a:t>
            </a:r>
            <a:r>
              <a:rPr lang="da-DK" sz="1200" spc="-30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ved, </a:t>
            </a:r>
            <a:r>
              <a:rPr lang="da-DK" sz="1200" spc="-1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at </a:t>
            </a:r>
            <a:r>
              <a:rPr lang="da-DK" sz="1200" spc="-3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du </a:t>
            </a:r>
            <a:r>
              <a:rPr lang="da-DK" sz="1200" spc="-20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har </a:t>
            </a:r>
            <a:r>
              <a:rPr lang="da-DK" sz="1200" spc="-2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forbindelse </a:t>
            </a:r>
            <a:r>
              <a:rPr lang="da-DK" sz="1200" spc="-20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til </a:t>
            </a:r>
            <a:r>
              <a:rPr lang="da-DK" sz="1200" spc="-3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mødet </a:t>
            </a:r>
            <a:r>
              <a:rPr lang="da-DK" sz="1200" spc="-1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og </a:t>
            </a:r>
            <a:r>
              <a:rPr lang="da-DK" sz="1200" spc="-20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er </a:t>
            </a:r>
            <a:r>
              <a:rPr lang="da-DK" sz="1200" spc="-2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med </a:t>
            </a:r>
            <a:r>
              <a:rPr lang="da-DK" sz="1200" spc="-20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fra</a:t>
            </a:r>
            <a:r>
              <a:rPr lang="da-DK" sz="1200" spc="-60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 </a:t>
            </a:r>
            <a:r>
              <a:rPr lang="da-DK" sz="1200" spc="-5" dirty="0">
                <a:solidFill>
                  <a:sysClr val="windowText" lastClr="000000"/>
                </a:solidFill>
                <a:latin typeface="Barlow" panose="00000500000000000000" pitchFamily="2" charset="0"/>
                <a:cs typeface="Arial"/>
              </a:rPr>
              <a:t>start.</a:t>
            </a:r>
            <a:endParaRPr lang="da-DK" sz="1200" dirty="0">
              <a:solidFill>
                <a:sysClr val="windowText" lastClr="000000"/>
              </a:solidFill>
              <a:latin typeface="Barlow" panose="00000500000000000000" pitchFamily="2" charset="0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3539074" y="1470078"/>
            <a:ext cx="7077818" cy="294696"/>
          </a:xfrm>
          <a:prstGeom prst="rect">
            <a:avLst/>
          </a:prstGeom>
        </p:spPr>
        <p:txBody>
          <a:bodyPr vert="horz" wrap="square" lIns="0" tIns="10160" rIns="0" bIns="0" rtlCol="0" anchor="ctr">
            <a:spAutoFit/>
          </a:bodyPr>
          <a:lstStyle/>
          <a:p>
            <a:pPr marL="3038475" marR="5080">
              <a:lnSpc>
                <a:spcPct val="100699"/>
              </a:lnSpc>
              <a:spcBef>
                <a:spcPts val="80"/>
              </a:spcBef>
              <a:tabLst>
                <a:tab pos="4743450" algn="l"/>
              </a:tabLst>
            </a:pPr>
            <a:r>
              <a:rPr lang="da-DK" sz="2000" spc="-5" dirty="0">
                <a:solidFill>
                  <a:schemeClr val="bg1"/>
                </a:solidFill>
                <a:latin typeface="Barlow Black" panose="00000A00000000000000" pitchFamily="2" charset="0"/>
              </a:rPr>
              <a:t>A</a:t>
            </a:r>
            <a:r>
              <a:rPr lang="da-DK" sz="2000" spc="-240" dirty="0">
                <a:solidFill>
                  <a:schemeClr val="bg1"/>
                </a:solidFill>
                <a:latin typeface="Barlow Black" panose="00000A00000000000000" pitchFamily="2" charset="0"/>
              </a:rPr>
              <a:t> </a:t>
            </a:r>
            <a:r>
              <a:rPr lang="da-DK" sz="2000" spc="145" dirty="0">
                <a:solidFill>
                  <a:schemeClr val="bg1"/>
                </a:solidFill>
                <a:latin typeface="Barlow Black" panose="00000A00000000000000" pitchFamily="2" charset="0"/>
              </a:rPr>
              <a:t>FV</a:t>
            </a:r>
            <a:r>
              <a:rPr lang="da-DK" sz="2000" spc="-235" dirty="0">
                <a:solidFill>
                  <a:schemeClr val="bg1"/>
                </a:solidFill>
                <a:latin typeface="Barlow Black" panose="00000A00000000000000" pitchFamily="2" charset="0"/>
              </a:rPr>
              <a:t> </a:t>
            </a:r>
            <a:r>
              <a:rPr lang="da-DK" sz="2000" spc="245" dirty="0">
                <a:solidFill>
                  <a:schemeClr val="bg1"/>
                </a:solidFill>
                <a:latin typeface="Barlow Black" panose="00000A00000000000000" pitchFamily="2" charset="0"/>
              </a:rPr>
              <a:t>IKLING </a:t>
            </a:r>
            <a:r>
              <a:rPr lang="da-DK" sz="2000" spc="145" dirty="0">
                <a:solidFill>
                  <a:schemeClr val="bg1"/>
                </a:solidFill>
                <a:latin typeface="Barlow Black" panose="00000A00000000000000" pitchFamily="2" charset="0"/>
              </a:rPr>
              <a:t>OG </a:t>
            </a:r>
            <a:r>
              <a:rPr lang="da-DK" sz="2000" spc="-5" dirty="0">
                <a:solidFill>
                  <a:schemeClr val="bg1"/>
                </a:solidFill>
                <a:latin typeface="Barlow Black" panose="00000A00000000000000" pitchFamily="2" charset="0"/>
              </a:rPr>
              <a:t>D</a:t>
            </a:r>
            <a:r>
              <a:rPr lang="da-DK" sz="2000" spc="-245" dirty="0">
                <a:solidFill>
                  <a:schemeClr val="bg1"/>
                </a:solidFill>
                <a:latin typeface="Barlow Black" panose="00000A00000000000000" pitchFamily="2" charset="0"/>
              </a:rPr>
              <a:t> </a:t>
            </a:r>
            <a:r>
              <a:rPr lang="da-DK" sz="2000" spc="140" dirty="0">
                <a:solidFill>
                  <a:schemeClr val="bg1"/>
                </a:solidFill>
                <a:latin typeface="Barlow Black" panose="00000A00000000000000" pitchFamily="2" charset="0"/>
              </a:rPr>
              <a:t>EL</a:t>
            </a:r>
            <a:r>
              <a:rPr lang="da-DK" sz="2000" spc="-320" dirty="0">
                <a:solidFill>
                  <a:schemeClr val="bg1"/>
                </a:solidFill>
                <a:latin typeface="Barlow Black" panose="00000A00000000000000" pitchFamily="2" charset="0"/>
              </a:rPr>
              <a:t> </a:t>
            </a:r>
            <a:r>
              <a:rPr lang="da-DK" sz="2000" spc="90" dirty="0">
                <a:solidFill>
                  <a:schemeClr val="bg1"/>
                </a:solidFill>
                <a:latin typeface="Barlow Black" panose="00000A00000000000000" pitchFamily="2" charset="0"/>
              </a:rPr>
              <a:t>TA</a:t>
            </a:r>
            <a:r>
              <a:rPr lang="da-DK" sz="2000" spc="-270" dirty="0">
                <a:solidFill>
                  <a:schemeClr val="bg1"/>
                </a:solidFill>
                <a:latin typeface="Barlow Black" panose="00000A00000000000000" pitchFamily="2" charset="0"/>
              </a:rPr>
              <a:t> </a:t>
            </a:r>
            <a:r>
              <a:rPr lang="da-DK" sz="2000" spc="-5" dirty="0">
                <a:solidFill>
                  <a:schemeClr val="bg1"/>
                </a:solidFill>
                <a:latin typeface="Barlow Black" panose="00000A00000000000000" pitchFamily="2" charset="0"/>
              </a:rPr>
              <a:t>G</a:t>
            </a:r>
            <a:r>
              <a:rPr lang="da-DK" sz="2000" spc="-240" dirty="0">
                <a:solidFill>
                  <a:schemeClr val="bg1"/>
                </a:solidFill>
                <a:latin typeface="Barlow Black" panose="00000A00000000000000" pitchFamily="2" charset="0"/>
              </a:rPr>
              <a:t> </a:t>
            </a:r>
            <a:r>
              <a:rPr lang="da-DK" sz="2000" spc="140" dirty="0">
                <a:solidFill>
                  <a:schemeClr val="bg1"/>
                </a:solidFill>
                <a:latin typeface="Barlow Black" panose="00000A00000000000000" pitchFamily="2" charset="0"/>
              </a:rPr>
              <a:t>EL</a:t>
            </a:r>
            <a:r>
              <a:rPr lang="da-DK" sz="2000" spc="-240" dirty="0">
                <a:solidFill>
                  <a:schemeClr val="bg1"/>
                </a:solidFill>
                <a:latin typeface="Barlow Black" panose="00000A00000000000000" pitchFamily="2" charset="0"/>
              </a:rPr>
              <a:t> </a:t>
            </a:r>
            <a:r>
              <a:rPr lang="da-DK" sz="2000" spc="140" dirty="0">
                <a:solidFill>
                  <a:schemeClr val="bg1"/>
                </a:solidFill>
                <a:latin typeface="Barlow Black" panose="00000A00000000000000" pitchFamily="2" charset="0"/>
              </a:rPr>
              <a:t>SE</a:t>
            </a:r>
            <a:r>
              <a:rPr lang="da-DK" sz="2000" spc="-235" dirty="0">
                <a:solidFill>
                  <a:schemeClr val="bg1"/>
                </a:solidFill>
                <a:latin typeface="Barlow Black" panose="00000A00000000000000" pitchFamily="2" charset="0"/>
              </a:rPr>
              <a:t> 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6577520" y="2029899"/>
            <a:ext cx="3658870" cy="27982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lang="da-DK" sz="1200" spc="-3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På mødet vil det kun være oplægsholdere, der har mulighed for at slå deres mikrofoner til. </a:t>
            </a:r>
            <a:r>
              <a:rPr lang="da-DK" sz="1200" spc="-1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Har du som borger spørgsmål, kan du skrive dem gennem platformens chatfunktion</a:t>
            </a:r>
            <a:r>
              <a:rPr sz="1200" spc="-2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. </a:t>
            </a:r>
            <a:r>
              <a:rPr sz="1200" spc="-7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Vi  </a:t>
            </a:r>
            <a:r>
              <a:rPr sz="1200" spc="-3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anbefaler, </a:t>
            </a:r>
            <a:r>
              <a:rPr sz="1200" spc="-1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at </a:t>
            </a:r>
            <a:r>
              <a:rPr sz="1200" spc="-2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du slår </a:t>
            </a:r>
            <a:r>
              <a:rPr sz="1200" spc="-1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dit </a:t>
            </a:r>
            <a:r>
              <a:rPr sz="1200" spc="-25" dirty="0" err="1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kamera</a:t>
            </a:r>
            <a:r>
              <a:rPr sz="1200" spc="-2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 </a:t>
            </a:r>
            <a:r>
              <a:rPr sz="1200" spc="-20" dirty="0" err="1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fra</a:t>
            </a:r>
            <a:r>
              <a:rPr lang="da-DK" sz="1200" spc="-2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 under </a:t>
            </a:r>
            <a:r>
              <a:rPr sz="1200" spc="-30" dirty="0" err="1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mødet</a:t>
            </a:r>
            <a:r>
              <a:rPr sz="1200" spc="-3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.</a:t>
            </a:r>
            <a:endParaRPr sz="1200" dirty="0">
              <a:solidFill>
                <a:schemeClr val="bg1"/>
              </a:solidFill>
              <a:latin typeface="Barlow" panose="00000500000000000000" pitchFamily="2" charset="0"/>
              <a:cs typeface="Arial"/>
            </a:endParaRPr>
          </a:p>
          <a:p>
            <a:pPr>
              <a:lnSpc>
                <a:spcPct val="100000"/>
              </a:lnSpc>
            </a:pPr>
            <a:endParaRPr sz="1250" dirty="0">
              <a:solidFill>
                <a:schemeClr val="bg1"/>
              </a:solidFill>
              <a:latin typeface="Barlow" panose="00000500000000000000" pitchFamily="2" charset="0"/>
              <a:cs typeface="Arial"/>
            </a:endParaRPr>
          </a:p>
          <a:p>
            <a:pPr marL="12700" marR="5080" algn="just"/>
            <a:r>
              <a:rPr sz="1200" spc="-5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Til </a:t>
            </a:r>
            <a:r>
              <a:rPr sz="1200" spc="-2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virtuelle </a:t>
            </a:r>
            <a:r>
              <a:rPr sz="1200" spc="-3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møder </a:t>
            </a:r>
            <a:r>
              <a:rPr sz="1200" spc="-3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kan </a:t>
            </a:r>
            <a:r>
              <a:rPr sz="1200" spc="-1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der </a:t>
            </a:r>
            <a:r>
              <a:rPr sz="1200" spc="-3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stilles mange </a:t>
            </a:r>
            <a:r>
              <a:rPr sz="1200" spc="-2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flere </a:t>
            </a:r>
            <a:r>
              <a:rPr sz="1200" spc="-3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spørgsmål  </a:t>
            </a:r>
            <a:r>
              <a:rPr sz="1200" spc="-2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end til </a:t>
            </a:r>
            <a:r>
              <a:rPr sz="1200" spc="-4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fysiske møder. </a:t>
            </a:r>
            <a:r>
              <a:rPr sz="1200" spc="-7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Vi </a:t>
            </a:r>
            <a:r>
              <a:rPr sz="1200" spc="-3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vil </a:t>
            </a:r>
            <a:r>
              <a:rPr sz="1200" spc="-3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forsøge </a:t>
            </a:r>
            <a:r>
              <a:rPr sz="1200" spc="-1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at </a:t>
            </a:r>
            <a:r>
              <a:rPr sz="1200" spc="-3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besvare </a:t>
            </a:r>
            <a:r>
              <a:rPr sz="1200" spc="-4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så </a:t>
            </a:r>
            <a:r>
              <a:rPr sz="1200" spc="-3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mange  </a:t>
            </a:r>
            <a:r>
              <a:rPr sz="1200" spc="-3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spørgsmål som </a:t>
            </a:r>
            <a:r>
              <a:rPr sz="1200" spc="-2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muligt. </a:t>
            </a:r>
            <a:r>
              <a:rPr sz="1200" spc="-6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Vi </a:t>
            </a:r>
            <a:r>
              <a:rPr sz="1200" spc="-3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samler </a:t>
            </a:r>
            <a:r>
              <a:rPr sz="1200" spc="-1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op </a:t>
            </a:r>
            <a:r>
              <a:rPr sz="1200" spc="-2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på </a:t>
            </a:r>
            <a:r>
              <a:rPr sz="1200" spc="-3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disse </a:t>
            </a:r>
            <a:r>
              <a:rPr sz="1200" spc="-2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efter  </a:t>
            </a:r>
            <a:r>
              <a:rPr sz="1200" spc="-2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bedste</a:t>
            </a:r>
            <a:r>
              <a:rPr sz="1200" spc="-1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 </a:t>
            </a:r>
            <a:r>
              <a:rPr sz="1200" spc="-3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evne.</a:t>
            </a:r>
            <a:endParaRPr sz="1200" dirty="0">
              <a:solidFill>
                <a:schemeClr val="bg1"/>
              </a:solidFill>
              <a:latin typeface="Barlow" panose="00000500000000000000" pitchFamily="2" charset="0"/>
              <a:cs typeface="Arial"/>
            </a:endParaRPr>
          </a:p>
          <a:p>
            <a:pPr>
              <a:spcBef>
                <a:spcPts val="5"/>
              </a:spcBef>
            </a:pPr>
            <a:endParaRPr sz="1250" dirty="0">
              <a:solidFill>
                <a:schemeClr val="bg1"/>
              </a:solidFill>
              <a:latin typeface="Barlow" panose="00000500000000000000" pitchFamily="2" charset="0"/>
              <a:cs typeface="Arial"/>
            </a:endParaRPr>
          </a:p>
          <a:p>
            <a:pPr marL="12700" marR="5080" algn="just"/>
            <a:r>
              <a:rPr sz="1200" spc="-5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For </a:t>
            </a:r>
            <a:r>
              <a:rPr sz="1200" spc="-3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overblikkets </a:t>
            </a:r>
            <a:r>
              <a:rPr sz="1200" spc="-2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skyld </a:t>
            </a:r>
            <a:r>
              <a:rPr sz="1200" spc="-3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kan </a:t>
            </a:r>
            <a:r>
              <a:rPr sz="1200" spc="-2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du </a:t>
            </a:r>
            <a:r>
              <a:rPr sz="1200" spc="-2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derfor </a:t>
            </a:r>
            <a:r>
              <a:rPr sz="1200" spc="-3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anvende </a:t>
            </a:r>
            <a:r>
              <a:rPr sz="1200" spc="-2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knappen  </a:t>
            </a:r>
            <a:r>
              <a:rPr sz="1200" spc="-1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”like” </a:t>
            </a:r>
            <a:r>
              <a:rPr sz="1200" spc="-2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eller </a:t>
            </a:r>
            <a:r>
              <a:rPr sz="1200" spc="-3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give </a:t>
            </a:r>
            <a:r>
              <a:rPr sz="1200" spc="-1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”tommel </a:t>
            </a:r>
            <a:r>
              <a:rPr sz="1200" spc="1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op” </a:t>
            </a:r>
            <a:r>
              <a:rPr sz="1200" spc="-2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til </a:t>
            </a:r>
            <a:r>
              <a:rPr sz="1200" spc="-1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at </a:t>
            </a:r>
            <a:r>
              <a:rPr sz="1200" spc="-3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fremme </a:t>
            </a:r>
            <a:r>
              <a:rPr sz="1200" spc="-3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spørgsmål,  </a:t>
            </a:r>
            <a:r>
              <a:rPr sz="1200" spc="-3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som </a:t>
            </a:r>
            <a:r>
              <a:rPr sz="1200" spc="-2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er </a:t>
            </a:r>
            <a:r>
              <a:rPr sz="1200" spc="-3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identiske </a:t>
            </a:r>
            <a:r>
              <a:rPr sz="1200" spc="-2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med </a:t>
            </a:r>
            <a:r>
              <a:rPr sz="1200" spc="-1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det, </a:t>
            </a:r>
            <a:r>
              <a:rPr sz="1200" spc="-3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som </a:t>
            </a:r>
            <a:r>
              <a:rPr sz="1200" spc="-2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du </a:t>
            </a:r>
            <a:r>
              <a:rPr sz="1200" spc="-3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selv </a:t>
            </a:r>
            <a:r>
              <a:rPr sz="1200" spc="-2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er </a:t>
            </a:r>
            <a:r>
              <a:rPr sz="1200" spc="-2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interesseret </a:t>
            </a:r>
            <a:r>
              <a:rPr sz="1200" spc="-3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i  </a:t>
            </a:r>
            <a:r>
              <a:rPr sz="1200" spc="-1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at </a:t>
            </a:r>
            <a:r>
              <a:rPr sz="1200" spc="-30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få svar</a:t>
            </a:r>
            <a:r>
              <a:rPr sz="1200" spc="-2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 </a:t>
            </a:r>
            <a:r>
              <a:rPr sz="1200" spc="-15" dirty="0">
                <a:solidFill>
                  <a:schemeClr val="bg1"/>
                </a:solidFill>
                <a:latin typeface="Barlow" panose="00000500000000000000" pitchFamily="2" charset="0"/>
                <a:cs typeface="Arial"/>
              </a:rPr>
              <a:t>på.</a:t>
            </a:r>
            <a:endParaRPr sz="1200" dirty="0">
              <a:solidFill>
                <a:schemeClr val="bg1"/>
              </a:solidFill>
              <a:latin typeface="Barlow" panose="00000500000000000000" pitchFamily="2" charset="0"/>
              <a:cs typeface="Arial"/>
            </a:endParaRPr>
          </a:p>
        </p:txBody>
      </p:sp>
      <p:sp>
        <p:nvSpPr>
          <p:cNvPr id="15" name="Tekstfelt 14">
            <a:extLst>
              <a:ext uri="{FF2B5EF4-FFF2-40B4-BE49-F238E27FC236}">
                <a16:creationId xmlns:a16="http://schemas.microsoft.com/office/drawing/2014/main" id="{5CD5B4F9-D10C-46B0-BAFF-601A8CC6357A}"/>
              </a:ext>
            </a:extLst>
          </p:cNvPr>
          <p:cNvSpPr txBox="1"/>
          <p:nvPr/>
        </p:nvSpPr>
        <p:spPr>
          <a:xfrm>
            <a:off x="2057764" y="6142752"/>
            <a:ext cx="8762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>
                <a:highlight>
                  <a:srgbClr val="FFFF00"/>
                </a:highlight>
              </a:rPr>
              <a:t>(PLADS TIL AT INDSÆTTE LOGOER FOR KOMMUNE, POLITI, BO TRYGT OG ANDRE)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43A2D972-EC98-46DC-A2D2-BD78D601570C}">
  <we:reference id="wa104381063" version="1.0.0.1" store="en-001" storeType="OMEX"/>
  <we:alternateReferences>
    <we:reference id="wa104381063" version="1.0.0.1" store="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659</TotalTime>
  <Words>462</Words>
  <Application>Microsoft Office PowerPoint</Application>
  <PresentationFormat>Widescreen</PresentationFormat>
  <Paragraphs>42</Paragraphs>
  <Slides>2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6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</vt:i4>
      </vt:variant>
    </vt:vector>
  </HeadingPairs>
  <TitlesOfParts>
    <vt:vector size="9" baseType="lpstr">
      <vt:lpstr>Arial</vt:lpstr>
      <vt:lpstr>Arial Black</vt:lpstr>
      <vt:lpstr>Barlow</vt:lpstr>
      <vt:lpstr>Barlow Black</vt:lpstr>
      <vt:lpstr>Calibri</vt:lpstr>
      <vt:lpstr>Calibri Light</vt:lpstr>
      <vt:lpstr>Office-tema</vt:lpstr>
      <vt:lpstr>Invitation til virtuelt  infomøde om indbrudsforebyggelse i dit boligområde</vt:lpstr>
      <vt:lpstr>A FV IKLING OG D EL TA G EL SE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Asta Olivia Hallum</dc:creator>
  <cp:lastModifiedBy>Susanne Raunsgaard Bøcker</cp:lastModifiedBy>
  <cp:revision>54</cp:revision>
  <dcterms:created xsi:type="dcterms:W3CDTF">2019-08-27T08:03:15Z</dcterms:created>
  <dcterms:modified xsi:type="dcterms:W3CDTF">2023-08-02T11:09:47Z</dcterms:modified>
</cp:coreProperties>
</file>